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20"/>
  </p:notesMasterIdLst>
  <p:sldIdLst>
    <p:sldId id="256" r:id="rId2"/>
    <p:sldId id="306" r:id="rId3"/>
    <p:sldId id="307" r:id="rId4"/>
    <p:sldId id="308" r:id="rId5"/>
    <p:sldId id="313" r:id="rId6"/>
    <p:sldId id="312" r:id="rId7"/>
    <p:sldId id="309" r:id="rId8"/>
    <p:sldId id="320" r:id="rId9"/>
    <p:sldId id="311" r:id="rId10"/>
    <p:sldId id="318" r:id="rId11"/>
    <p:sldId id="310" r:id="rId12"/>
    <p:sldId id="321" r:id="rId13"/>
    <p:sldId id="315" r:id="rId14"/>
    <p:sldId id="316" r:id="rId15"/>
    <p:sldId id="317" r:id="rId16"/>
    <p:sldId id="319" r:id="rId17"/>
    <p:sldId id="322" r:id="rId18"/>
    <p:sldId id="314" r:id="rId19"/>
  </p:sldIdLst>
  <p:sldSz cx="12192000" cy="6858000"/>
  <p:notesSz cx="6858000" cy="9144000"/>
  <p:embeddedFontLst>
    <p:embeddedFont>
      <p:font typeface="Noto Sans Symbols" panose="020B0604020202020204" charset="0"/>
      <p:regular r:id="rId21"/>
      <p:bold r:id="rId22"/>
    </p:embeddedFont>
    <p:embeddedFont>
      <p:font typeface="Trebuchet MS" panose="020B0603020202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2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94" d="100"/>
          <a:sy n="94" d="100"/>
        </p:scale>
        <p:origin x="148" y="8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8961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122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8191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5952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5927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1011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9172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7804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5900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862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7804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7832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5489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2463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899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4264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2098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2"/>
        <p:cNvGrpSpPr/>
        <p:nvPr/>
      </p:nvGrpSpPr>
      <p:grpSpPr>
        <a:xfrm>
          <a:off x="0" y="0"/>
          <a:ext cx="0" cy="0"/>
          <a:chOff x="0" y="0"/>
          <a:chExt cx="0" cy="0"/>
        </a:xfrm>
      </p:grpSpPr>
      <p:grpSp>
        <p:nvGrpSpPr>
          <p:cNvPr id="23" name="Google Shape;23;p2"/>
          <p:cNvGrpSpPr/>
          <p:nvPr/>
        </p:nvGrpSpPr>
        <p:grpSpPr>
          <a:xfrm>
            <a:off x="0" y="-8467"/>
            <a:ext cx="12192000" cy="6866467"/>
            <a:chOff x="0" y="-8467"/>
            <a:chExt cx="12192000" cy="6866467"/>
          </a:xfrm>
        </p:grpSpPr>
        <p:cxnSp>
          <p:nvCxnSpPr>
            <p:cNvPr id="24" name="Google Shape;24;p2"/>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5" name="Google Shape;25;p2"/>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6" name="Google Shape;26;p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27" name="Google Shape;27;p2"/>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2"/>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0" name="Google Shape;30;p2"/>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1" name="Google Shape;31;p2"/>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2" name="Google Shape;32;p2"/>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36" name="Google Shape;36;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2" name="Google Shape;42;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4"/>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48" name="Google Shape;48;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4" name="Google Shape;54;p5"/>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5" name="Google Shape;55;p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6"/>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1" name="Google Shape;61;p6"/>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2" name="Google Shape;62;p6"/>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3" name="Google Shape;63;p6"/>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4" name="Google Shape;64;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9"/>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9" name="Google Shape;79;p9"/>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0" name="Google Shape;80;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1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0"/>
          <p:cNvSpPr>
            <a:spLocks noGrp="1"/>
          </p:cNvSpPr>
          <p:nvPr>
            <p:ph type="pic" idx="2"/>
          </p:nvPr>
        </p:nvSpPr>
        <p:spPr>
          <a:xfrm>
            <a:off x="677334" y="609600"/>
            <a:ext cx="8596668" cy="3845718"/>
          </a:xfrm>
          <a:prstGeom prst="rect">
            <a:avLst/>
          </a:prstGeom>
          <a:noFill/>
          <a:ln>
            <a:noFill/>
          </a:ln>
        </p:spPr>
      </p:sp>
      <p:sp>
        <p:nvSpPr>
          <p:cNvPr id="86" name="Google Shape;86;p1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87" name="Google Shape;87;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0"/>
        <p:cNvGrpSpPr/>
        <p:nvPr/>
      </p:nvGrpSpPr>
      <p:grpSpPr>
        <a:xfrm>
          <a:off x="0" y="0"/>
          <a:ext cx="0" cy="0"/>
          <a:chOff x="0" y="0"/>
          <a:chExt cx="0" cy="0"/>
        </a:xfrm>
      </p:grpSpPr>
      <p:sp>
        <p:nvSpPr>
          <p:cNvPr id="91" name="Google Shape;91;p11"/>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1"/>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3" name="Google Shape;93;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9" name="Google Shape;99;p12"/>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0" name="Google Shape;100;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03" name="Google Shape;103;p1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rgbClr val="BFE471"/>
                </a:solidFill>
                <a:latin typeface="Arial"/>
                <a:ea typeface="Arial"/>
                <a:cs typeface="Arial"/>
                <a:sym typeface="Arial"/>
              </a:rPr>
              <a:t>“</a:t>
            </a:r>
            <a:endParaRPr/>
          </a:p>
        </p:txBody>
      </p:sp>
      <p:sp>
        <p:nvSpPr>
          <p:cNvPr id="104" name="Google Shape;104;p1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3"/>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8" name="Google Shape;108;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1"/>
        <p:cNvGrpSpPr/>
        <p:nvPr/>
      </p:nvGrpSpPr>
      <p:grpSpPr>
        <a:xfrm>
          <a:off x="0" y="0"/>
          <a:ext cx="0" cy="0"/>
          <a:chOff x="0" y="0"/>
          <a:chExt cx="0" cy="0"/>
        </a:xfrm>
      </p:grpSpPr>
      <p:sp>
        <p:nvSpPr>
          <p:cNvPr id="112" name="Google Shape;112;p1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4" name="Google Shape;114;p1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5" name="Google Shape;115;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18" name="Google Shape;118;p1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rgbClr val="BFE471"/>
                </a:solidFill>
                <a:latin typeface="Arial"/>
                <a:ea typeface="Arial"/>
                <a:cs typeface="Arial"/>
                <a:sym typeface="Arial"/>
              </a:rPr>
              <a:t>“</a:t>
            </a:r>
            <a:endParaRPr/>
          </a:p>
        </p:txBody>
      </p:sp>
      <p:sp>
        <p:nvSpPr>
          <p:cNvPr id="119" name="Google Shape;119;p1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b="0" i="0" u="none" strike="noStrike" cap="non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0"/>
        <p:cNvGrpSpPr/>
        <p:nvPr/>
      </p:nvGrpSpPr>
      <p:grpSpPr>
        <a:xfrm>
          <a:off x="0" y="0"/>
          <a:ext cx="0" cy="0"/>
          <a:chOff x="0" y="0"/>
          <a:chExt cx="0" cy="0"/>
        </a:xfrm>
      </p:grpSpPr>
      <p:sp>
        <p:nvSpPr>
          <p:cNvPr id="121" name="Google Shape;121;p15"/>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3" name="Google Shape;123;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4" name="Google Shape;124;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6"/>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0" name="Google Shape;130;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6" name="Google Shape;136;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0" y="-8467"/>
            <a:ext cx="12192000" cy="6866467"/>
            <a:chOff x="0" y="-8467"/>
            <a:chExt cx="12192000" cy="6866467"/>
          </a:xfrm>
        </p:grpSpPr>
        <p:cxnSp>
          <p:nvCxnSpPr>
            <p:cNvPr id="7" name="Google Shape;7;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 name="Google Shape;8;p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9" name="Google Shape;9;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0" name="Google Shape;10;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3" name="Google Shape;13;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4" name="Google Shape;14;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5" name="Google Shape;15;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17;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0" name="Google Shape;20;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1" name="Google Shape;21;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sycl.net/file_link/00064/ESUSG_2011_ProcNatlAcadSci_108_635647057588625390.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ycl.net/file_link/00154/GEMCONBIO_638502544358372180.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ycl.net/file_link/00064/TESSWP5_LocalAdminLevel-FINAL_638506605964797959.xl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sycl.net/file_link/00154/TESS(IGI)exCS_638502543666800760.zip"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aturalliance.eu/" TargetMode="External"/><Relationship Id="rId7" Type="http://schemas.openxmlformats.org/officeDocument/2006/relationships/hyperlink" Target="https://www.pro-coast.eu/"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naturalliance.org/" TargetMode="External"/><Relationship Id="rId5" Type="http://schemas.openxmlformats.org/officeDocument/2006/relationships/hyperlink" Target="http://www.perdixnet.org/" TargetMode="External"/><Relationship Id="rId4" Type="http://schemas.openxmlformats.org/officeDocument/2006/relationships/hyperlink" Target="http://www.sakernet.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2"/>
        <p:cNvGrpSpPr/>
        <p:nvPr/>
      </p:nvGrpSpPr>
      <p:grpSpPr>
        <a:xfrm>
          <a:off x="0" y="0"/>
          <a:ext cx="0" cy="0"/>
          <a:chOff x="0" y="0"/>
          <a:chExt cx="0" cy="0"/>
        </a:xfrm>
      </p:grpSpPr>
      <p:sp>
        <p:nvSpPr>
          <p:cNvPr id="144" name="Google Shape;144;p18"/>
          <p:cNvSpPr txBox="1">
            <a:spLocks noGrp="1"/>
          </p:cNvSpPr>
          <p:nvPr>
            <p:ph type="ctrTitle"/>
          </p:nvPr>
        </p:nvSpPr>
        <p:spPr>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accent1"/>
              </a:buClr>
              <a:buSzPts val="5400"/>
              <a:buFont typeface="Trebuchet MS"/>
              <a:buNone/>
            </a:pPr>
            <a:r>
              <a:rPr lang="en-GB" dirty="0"/>
              <a:t>PRO-COAST</a:t>
            </a:r>
            <a:br>
              <a:rPr lang="en-GB" dirty="0"/>
            </a:br>
            <a:endParaRPr sz="2400" dirty="0"/>
          </a:p>
        </p:txBody>
      </p:sp>
      <p:sp>
        <p:nvSpPr>
          <p:cNvPr id="143" name="Google Shape;143;p18"/>
          <p:cNvSpPr txBox="1">
            <a:spLocks noGrp="1"/>
          </p:cNvSpPr>
          <p:nvPr>
            <p:ph type="subTitle" idx="1"/>
          </p:nvPr>
        </p:nvSpPr>
        <p:spPr>
          <a:xfrm>
            <a:off x="1400535" y="6208109"/>
            <a:ext cx="7766936" cy="316980"/>
          </a:xfrm>
          <a:prstGeom prst="rect">
            <a:avLst/>
          </a:prstGeom>
          <a:noFill/>
          <a:ln>
            <a:noFill/>
          </a:ln>
        </p:spPr>
        <p:txBody>
          <a:bodyPr spcFirstLastPara="1" wrap="square" lIns="91425" tIns="45700" rIns="91425" bIns="45700" anchor="t" anchorCtr="0">
            <a:normAutofit fontScale="70000" lnSpcReduction="20000"/>
          </a:bodyPr>
          <a:lstStyle/>
          <a:p>
            <a:pPr marL="0" lvl="0" indent="0" algn="r" rtl="0">
              <a:spcBef>
                <a:spcPts val="0"/>
              </a:spcBef>
              <a:spcAft>
                <a:spcPts val="0"/>
              </a:spcAft>
              <a:buSzPct val="59999"/>
              <a:buNone/>
            </a:pPr>
            <a:r>
              <a:rPr lang="en-GB" sz="2400" dirty="0">
                <a:solidFill>
                  <a:schemeClr val="accent1"/>
                </a:solidFill>
              </a:rPr>
              <a:t>SESF implementation from GEMCONBIO and TESS</a:t>
            </a:r>
            <a:endParaRPr dirty="0"/>
          </a:p>
        </p:txBody>
      </p:sp>
    </p:spTree>
  </p:cSld>
  <p:clrMapOvr>
    <a:overrideClrMapping bg1="lt1" tx1="dk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2" name="Title 11">
            <a:extLst>
              <a:ext uri="{FF2B5EF4-FFF2-40B4-BE49-F238E27FC236}">
                <a16:creationId xmlns:a16="http://schemas.microsoft.com/office/drawing/2014/main" id="{11025461-334E-BA1F-09E6-C6DC4DB32A97}"/>
              </a:ext>
            </a:extLst>
          </p:cNvPr>
          <p:cNvSpPr>
            <a:spLocks noGrp="1"/>
          </p:cNvSpPr>
          <p:nvPr>
            <p:ph type="title"/>
          </p:nvPr>
        </p:nvSpPr>
        <p:spPr>
          <a:xfrm>
            <a:off x="670560" y="304799"/>
            <a:ext cx="8778239" cy="1557867"/>
          </a:xfrm>
        </p:spPr>
        <p:txBody>
          <a:bodyPr>
            <a:normAutofit fontScale="90000"/>
          </a:bodyPr>
          <a:lstStyle/>
          <a:p>
            <a:r>
              <a:rPr lang="en-GB" dirty="0"/>
              <a:t>PRO-COAST – WP4 Framework Operationalising D4.1 SES framework design, variable selection, and measurement proxy development</a:t>
            </a:r>
          </a:p>
        </p:txBody>
      </p:sp>
      <p:sp>
        <p:nvSpPr>
          <p:cNvPr id="13" name="Text Placeholder 12">
            <a:extLst>
              <a:ext uri="{FF2B5EF4-FFF2-40B4-BE49-F238E27FC236}">
                <a16:creationId xmlns:a16="http://schemas.microsoft.com/office/drawing/2014/main" id="{49860504-34C8-93AA-F29F-FE850DD95283}"/>
              </a:ext>
            </a:extLst>
          </p:cNvPr>
          <p:cNvSpPr>
            <a:spLocks noGrp="1"/>
          </p:cNvSpPr>
          <p:nvPr>
            <p:ph type="body" idx="1"/>
          </p:nvPr>
        </p:nvSpPr>
        <p:spPr>
          <a:xfrm>
            <a:off x="447040" y="1862666"/>
            <a:ext cx="9353973" cy="4822614"/>
          </a:xfrm>
        </p:spPr>
        <p:txBody>
          <a:bodyPr>
            <a:normAutofit lnSpcReduction="10000"/>
          </a:bodyPr>
          <a:lstStyle/>
          <a:p>
            <a:r>
              <a:rPr lang="en-GB" dirty="0">
                <a:latin typeface="Trebuchet MS" panose="020B0603020202020204" pitchFamily="34" charset="0"/>
              </a:rPr>
              <a:t>This includes key variables describing a SES and its dynamics, such as behaviour, lifestyles, religious, societal and cultural indicators and ecosystem services parameters related to climate and the NBS implementation (linked to T4.1):</a:t>
            </a:r>
            <a:endParaRPr lang="en-GB" sz="1800" b="0" i="0" u="none" strike="noStrike" dirty="0">
              <a:solidFill>
                <a:srgbClr val="000000"/>
              </a:solidFill>
              <a:effectLst/>
              <a:latin typeface="Trebuchet MS" panose="020B0603020202020204" pitchFamily="34" charset="0"/>
            </a:endParaRPr>
          </a:p>
          <a:p>
            <a:pPr lvl="1"/>
            <a:r>
              <a:rPr lang="en-GB" sz="1400" dirty="0">
                <a:solidFill>
                  <a:srgbClr val="000000"/>
                </a:solidFill>
                <a:latin typeface="Trebuchet MS" panose="020B0603020202020204" pitchFamily="34" charset="0"/>
              </a:rPr>
              <a:t>Literature review leading to new framework concept including Key System Archetypes </a:t>
            </a:r>
          </a:p>
          <a:p>
            <a:pPr lvl="1"/>
            <a:r>
              <a:rPr lang="fr-FR" sz="1400" dirty="0" err="1">
                <a:solidFill>
                  <a:srgbClr val="000000"/>
                </a:solidFill>
                <a:latin typeface="Trebuchet MS" panose="020B0603020202020204" pitchFamily="34" charset="0"/>
              </a:rPr>
              <a:t>Now</a:t>
            </a:r>
            <a:r>
              <a:rPr lang="fr-FR" sz="1400" dirty="0">
                <a:solidFill>
                  <a:srgbClr val="000000"/>
                </a:solidFill>
                <a:latin typeface="Trebuchet MS" panose="020B0603020202020204" pitchFamily="34" charset="0"/>
              </a:rPr>
              <a:t> </a:t>
            </a:r>
            <a:r>
              <a:rPr lang="fr-FR" sz="1400" dirty="0" err="1">
                <a:solidFill>
                  <a:srgbClr val="000000"/>
                </a:solidFill>
                <a:latin typeface="Trebuchet MS" panose="020B0603020202020204" pitchFamily="34" charset="0"/>
              </a:rPr>
              <a:t>need</a:t>
            </a:r>
            <a:r>
              <a:rPr lang="fr-FR" sz="1400" dirty="0">
                <a:solidFill>
                  <a:srgbClr val="000000"/>
                </a:solidFill>
                <a:latin typeface="Trebuchet MS" panose="020B0603020202020204" pitchFamily="34" charset="0"/>
              </a:rPr>
              <a:t> to </a:t>
            </a:r>
            <a:r>
              <a:rPr lang="fr-FR" sz="1400" dirty="0" err="1">
                <a:solidFill>
                  <a:srgbClr val="000000"/>
                </a:solidFill>
                <a:latin typeface="Trebuchet MS" panose="020B0603020202020204" pitchFamily="34" charset="0"/>
              </a:rPr>
              <a:t>include</a:t>
            </a:r>
            <a:r>
              <a:rPr lang="fr-FR" sz="1400" dirty="0">
                <a:solidFill>
                  <a:srgbClr val="000000"/>
                </a:solidFill>
                <a:latin typeface="Trebuchet MS" panose="020B0603020202020204" pitchFamily="34" charset="0"/>
              </a:rPr>
              <a:t> </a:t>
            </a:r>
            <a:r>
              <a:rPr lang="fr-FR" sz="1400" dirty="0" err="1">
                <a:solidFill>
                  <a:srgbClr val="000000"/>
                </a:solidFill>
                <a:latin typeface="Trebuchet MS" panose="020B0603020202020204" pitchFamily="34" charset="0"/>
              </a:rPr>
              <a:t>list</a:t>
            </a:r>
            <a:r>
              <a:rPr lang="fr-FR" sz="1400" dirty="0">
                <a:solidFill>
                  <a:srgbClr val="000000"/>
                </a:solidFill>
                <a:latin typeface="Trebuchet MS" panose="020B0603020202020204" pitchFamily="34" charset="0"/>
              </a:rPr>
              <a:t> of </a:t>
            </a:r>
            <a:r>
              <a:rPr lang="fr-FR" sz="1400" dirty="0" err="1">
                <a:solidFill>
                  <a:srgbClr val="000000"/>
                </a:solidFill>
                <a:latin typeface="Trebuchet MS" panose="020B0603020202020204" pitchFamily="34" charset="0"/>
              </a:rPr>
              <a:t>research</a:t>
            </a:r>
            <a:r>
              <a:rPr lang="fr-FR" sz="1400" dirty="0">
                <a:solidFill>
                  <a:srgbClr val="000000"/>
                </a:solidFill>
                <a:latin typeface="Trebuchet MS" panose="020B0603020202020204" pitchFamily="34" charset="0"/>
              </a:rPr>
              <a:t> questions (</a:t>
            </a:r>
            <a:r>
              <a:rPr lang="fr-FR" sz="1400" dirty="0" err="1">
                <a:solidFill>
                  <a:srgbClr val="000000"/>
                </a:solidFill>
                <a:latin typeface="Trebuchet MS" panose="020B0603020202020204" pitchFamily="34" charset="0"/>
              </a:rPr>
              <a:t>some</a:t>
            </a:r>
            <a:r>
              <a:rPr lang="fr-FR" sz="1400" dirty="0">
                <a:solidFill>
                  <a:srgbClr val="000000"/>
                </a:solidFill>
                <a:latin typeface="Trebuchet MS" panose="020B0603020202020204" pitchFamily="34" charset="0"/>
              </a:rPr>
              <a:t> </a:t>
            </a:r>
            <a:r>
              <a:rPr lang="fr-FR" sz="1400" dirty="0" err="1">
                <a:solidFill>
                  <a:srgbClr val="000000"/>
                </a:solidFill>
                <a:latin typeface="Trebuchet MS" panose="020B0603020202020204" pitchFamily="34" charset="0"/>
              </a:rPr>
              <a:t>from</a:t>
            </a:r>
            <a:r>
              <a:rPr lang="fr-FR" sz="1400" dirty="0">
                <a:solidFill>
                  <a:srgbClr val="000000"/>
                </a:solidFill>
                <a:latin typeface="Trebuchet MS" panose="020B0603020202020204" pitchFamily="34" charset="0"/>
              </a:rPr>
              <a:t> D2.1?)</a:t>
            </a:r>
            <a:endParaRPr lang="fr-FR" sz="1400" b="0" i="0" u="none" strike="noStrike" dirty="0">
              <a:solidFill>
                <a:srgbClr val="000000"/>
              </a:solidFill>
              <a:effectLst/>
              <a:latin typeface="Trebuchet MS" panose="020B0603020202020204" pitchFamily="34" charset="0"/>
            </a:endParaRPr>
          </a:p>
          <a:p>
            <a:pPr lvl="1"/>
            <a:r>
              <a:rPr lang="fr-FR" sz="1400" dirty="0" err="1">
                <a:solidFill>
                  <a:srgbClr val="000000"/>
                </a:solidFill>
                <a:latin typeface="Trebuchet MS" panose="020B0603020202020204" pitchFamily="34" charset="0"/>
              </a:rPr>
              <a:t>Then</a:t>
            </a:r>
            <a:r>
              <a:rPr lang="fr-FR" sz="1400" dirty="0">
                <a:solidFill>
                  <a:srgbClr val="000000"/>
                </a:solidFill>
                <a:latin typeface="Trebuchet MS" panose="020B0603020202020204" pitchFamily="34" charset="0"/>
              </a:rPr>
              <a:t> to </a:t>
            </a:r>
            <a:r>
              <a:rPr lang="fr-FR" sz="1400" dirty="0" err="1">
                <a:solidFill>
                  <a:srgbClr val="000000"/>
                </a:solidFill>
                <a:latin typeface="Trebuchet MS" panose="020B0603020202020204" pitchFamily="34" charset="0"/>
              </a:rPr>
              <a:t>define</a:t>
            </a:r>
            <a:r>
              <a:rPr lang="fr-FR" sz="1400" dirty="0">
                <a:solidFill>
                  <a:srgbClr val="000000"/>
                </a:solidFill>
                <a:latin typeface="Trebuchet MS" panose="020B0603020202020204" pitchFamily="34" charset="0"/>
              </a:rPr>
              <a:t> variables to </a:t>
            </a:r>
            <a:r>
              <a:rPr lang="fr-FR" sz="1400" dirty="0" err="1">
                <a:solidFill>
                  <a:srgbClr val="000000"/>
                </a:solidFill>
                <a:latin typeface="Trebuchet MS" panose="020B0603020202020204" pitchFamily="34" charset="0"/>
              </a:rPr>
              <a:t>address</a:t>
            </a:r>
            <a:r>
              <a:rPr lang="fr-FR" sz="1400" dirty="0">
                <a:solidFill>
                  <a:srgbClr val="000000"/>
                </a:solidFill>
                <a:latin typeface="Trebuchet MS" panose="020B0603020202020204" pitchFamily="34" charset="0"/>
              </a:rPr>
              <a:t> </a:t>
            </a:r>
            <a:r>
              <a:rPr lang="fr-FR" sz="1400" dirty="0" err="1">
                <a:solidFill>
                  <a:srgbClr val="000000"/>
                </a:solidFill>
                <a:latin typeface="Trebuchet MS" panose="020B0603020202020204" pitchFamily="34" charset="0"/>
              </a:rPr>
              <a:t>those</a:t>
            </a:r>
            <a:r>
              <a:rPr lang="fr-FR" sz="1400" dirty="0">
                <a:solidFill>
                  <a:srgbClr val="000000"/>
                </a:solidFill>
                <a:latin typeface="Trebuchet MS" panose="020B0603020202020204" pitchFamily="34" charset="0"/>
              </a:rPr>
              <a:t> </a:t>
            </a:r>
            <a:r>
              <a:rPr lang="fr-FR" sz="1400" dirty="0" err="1">
                <a:solidFill>
                  <a:srgbClr val="000000"/>
                </a:solidFill>
                <a:latin typeface="Trebuchet MS" panose="020B0603020202020204" pitchFamily="34" charset="0"/>
              </a:rPr>
              <a:t>research</a:t>
            </a:r>
            <a:r>
              <a:rPr lang="fr-FR" sz="1400" dirty="0">
                <a:solidFill>
                  <a:srgbClr val="000000"/>
                </a:solidFill>
                <a:latin typeface="Trebuchet MS" panose="020B0603020202020204" pitchFamily="34" charset="0"/>
              </a:rPr>
              <a:t> questions</a:t>
            </a:r>
          </a:p>
          <a:p>
            <a:pPr lvl="1"/>
            <a:r>
              <a:rPr lang="fr-FR" sz="1400" dirty="0" err="1">
                <a:solidFill>
                  <a:srgbClr val="000000"/>
                </a:solidFill>
                <a:latin typeface="Trebuchet MS" panose="020B0603020202020204" pitchFamily="34" charset="0"/>
              </a:rPr>
              <a:t>Then</a:t>
            </a:r>
            <a:r>
              <a:rPr lang="fr-FR" sz="1400" dirty="0">
                <a:solidFill>
                  <a:srgbClr val="000000"/>
                </a:solidFill>
                <a:latin typeface="Trebuchet MS" panose="020B0603020202020204" pitchFamily="34" charset="0"/>
              </a:rPr>
              <a:t> simple </a:t>
            </a:r>
            <a:r>
              <a:rPr lang="fr-FR" sz="1400" dirty="0" err="1">
                <a:solidFill>
                  <a:srgbClr val="000000"/>
                </a:solidFill>
                <a:latin typeface="Trebuchet MS" panose="020B0603020202020204" pitchFamily="34" charset="0"/>
              </a:rPr>
              <a:t>survey</a:t>
            </a:r>
            <a:r>
              <a:rPr lang="fr-FR" sz="1400" dirty="0">
                <a:solidFill>
                  <a:srgbClr val="000000"/>
                </a:solidFill>
                <a:latin typeface="Trebuchet MS" panose="020B0603020202020204" pitchFamily="34" charset="0"/>
              </a:rPr>
              <a:t> questions to test in case </a:t>
            </a:r>
            <a:r>
              <a:rPr lang="fr-FR" sz="1400" dirty="0" err="1">
                <a:solidFill>
                  <a:srgbClr val="000000"/>
                </a:solidFill>
                <a:latin typeface="Trebuchet MS" panose="020B0603020202020204" pitchFamily="34" charset="0"/>
              </a:rPr>
              <a:t>studies</a:t>
            </a:r>
            <a:r>
              <a:rPr lang="fr-FR" sz="1400" dirty="0">
                <a:solidFill>
                  <a:srgbClr val="000000"/>
                </a:solidFill>
                <a:latin typeface="Trebuchet MS" panose="020B0603020202020204" pitchFamily="34" charset="0"/>
              </a:rPr>
              <a:t> and for Community </a:t>
            </a:r>
            <a:r>
              <a:rPr lang="fr-FR" sz="1400" dirty="0" err="1">
                <a:solidFill>
                  <a:srgbClr val="000000"/>
                </a:solidFill>
                <a:latin typeface="Trebuchet MS" panose="020B0603020202020204" pitchFamily="34" charset="0"/>
              </a:rPr>
              <a:t>Sustainability</a:t>
            </a:r>
            <a:r>
              <a:rPr lang="fr-FR" sz="1400" dirty="0">
                <a:solidFill>
                  <a:srgbClr val="000000"/>
                </a:solidFill>
                <a:latin typeface="Trebuchet MS" panose="020B0603020202020204" pitchFamily="34" charset="0"/>
              </a:rPr>
              <a:t> Platform</a:t>
            </a:r>
          </a:p>
          <a:p>
            <a:pPr lvl="1"/>
            <a:endParaRPr lang="fr-FR" sz="1400" b="0" i="0" u="none" strike="noStrike" dirty="0">
              <a:solidFill>
                <a:srgbClr val="000000"/>
              </a:solidFill>
              <a:effectLst/>
              <a:latin typeface="Trebuchet MS" panose="020B0603020202020204" pitchFamily="34" charset="0"/>
            </a:endParaRPr>
          </a:p>
          <a:p>
            <a:r>
              <a:rPr lang="en-GB" dirty="0">
                <a:latin typeface="Trebuchet MS" panose="020B0603020202020204" pitchFamily="34" charset="0"/>
              </a:rPr>
              <a:t>ESUG’s experience from GEMCONBIO &amp; TESS can help</a:t>
            </a:r>
            <a:endParaRPr lang="en-GB" sz="1800" b="0" i="0" u="none" strike="noStrike" dirty="0">
              <a:solidFill>
                <a:srgbClr val="000000"/>
              </a:solidFill>
              <a:effectLst/>
              <a:latin typeface="Trebuchet MS" panose="020B0603020202020204" pitchFamily="34" charset="0"/>
            </a:endParaRPr>
          </a:p>
          <a:p>
            <a:pPr lvl="1"/>
            <a:r>
              <a:rPr lang="en-GB" sz="1400" dirty="0">
                <a:solidFill>
                  <a:srgbClr val="000000"/>
                </a:solidFill>
                <a:latin typeface="Trebuchet MS" panose="020B0603020202020204" pitchFamily="34" charset="0"/>
              </a:rPr>
              <a:t>GEMCONBIO developed framework, groups of research questions, then variables, then survey questions</a:t>
            </a:r>
          </a:p>
          <a:p>
            <a:pPr lvl="1"/>
            <a:r>
              <a:rPr lang="en-GB" sz="1400" dirty="0">
                <a:solidFill>
                  <a:srgbClr val="000000"/>
                </a:solidFill>
                <a:latin typeface="Trebuchet MS" panose="020B0603020202020204" pitchFamily="34" charset="0"/>
              </a:rPr>
              <a:t>GEMCONBIO tested 73 questions by detailed interviews of 26 local cases &amp; across 6 organisations</a:t>
            </a:r>
          </a:p>
          <a:p>
            <a:pPr lvl="1"/>
            <a:r>
              <a:rPr lang="en-GB" sz="1400" dirty="0">
                <a:solidFill>
                  <a:srgbClr val="000000"/>
                </a:solidFill>
                <a:latin typeface="Trebuchet MS" panose="020B0603020202020204" pitchFamily="34" charset="0"/>
              </a:rPr>
              <a:t>TESS published </a:t>
            </a:r>
            <a:r>
              <a:rPr lang="en-GB" sz="1400" dirty="0">
                <a:solidFill>
                  <a:srgbClr val="000000"/>
                </a:solidFill>
                <a:latin typeface="Trebuchet MS" panose="020B0603020202020204" pitchFamily="34" charset="0"/>
                <a:hlinkClick r:id="rId3"/>
              </a:rPr>
              <a:t>analysis in PNAS </a:t>
            </a:r>
            <a:r>
              <a:rPr lang="en-GB" sz="1400" dirty="0">
                <a:solidFill>
                  <a:srgbClr val="000000"/>
                </a:solidFill>
                <a:latin typeface="Trebuchet MS" panose="020B0603020202020204" pitchFamily="34" charset="0"/>
              </a:rPr>
              <a:t>and modified questions for 30 national surveys &amp; 8 local cases</a:t>
            </a:r>
          </a:p>
          <a:p>
            <a:pPr lvl="1"/>
            <a:r>
              <a:rPr lang="en-GB" sz="1400" dirty="0">
                <a:solidFill>
                  <a:srgbClr val="000000"/>
                </a:solidFill>
                <a:latin typeface="Trebuchet MS" panose="020B0603020202020204" pitchFamily="34" charset="0"/>
              </a:rPr>
              <a:t>Country Coordinators translated 57 questions for phone/online survey: LAU2 council, stakeholders</a:t>
            </a:r>
          </a:p>
          <a:p>
            <a:pPr lvl="1"/>
            <a:r>
              <a:rPr lang="en-GB" sz="1400" dirty="0">
                <a:solidFill>
                  <a:srgbClr val="000000"/>
                </a:solidFill>
                <a:latin typeface="Trebuchet MS" panose="020B0603020202020204" pitchFamily="34" charset="0"/>
              </a:rPr>
              <a:t>150 samples via lists of random local authorities: 90% of first-on-list obliged in 28 of 31 countries</a:t>
            </a:r>
            <a:endParaRPr lang="en-GB" dirty="0">
              <a:latin typeface="Trebuchet MS" panose="020B0603020202020204" pitchFamily="34" charset="0"/>
            </a:endParaRPr>
          </a:p>
        </p:txBody>
      </p:sp>
    </p:spTree>
    <p:extLst>
      <p:ext uri="{BB962C8B-B14F-4D97-AF65-F5344CB8AC3E}">
        <p14:creationId xmlns:p14="http://schemas.microsoft.com/office/powerpoint/2010/main" val="676449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Title 2">
            <a:extLst>
              <a:ext uri="{FF2B5EF4-FFF2-40B4-BE49-F238E27FC236}">
                <a16:creationId xmlns:a16="http://schemas.microsoft.com/office/drawing/2014/main" id="{E4E76E14-3DB4-A593-A115-D6B80ED701E5}"/>
              </a:ext>
            </a:extLst>
          </p:cNvPr>
          <p:cNvSpPr>
            <a:spLocks noGrp="1"/>
          </p:cNvSpPr>
          <p:nvPr>
            <p:ph type="title"/>
          </p:nvPr>
        </p:nvSpPr>
        <p:spPr>
          <a:xfrm>
            <a:off x="467361" y="60960"/>
            <a:ext cx="8596668" cy="1232748"/>
          </a:xfrm>
        </p:spPr>
        <p:txBody>
          <a:bodyPr>
            <a:normAutofit/>
          </a:bodyPr>
          <a:lstStyle/>
          <a:p>
            <a:r>
              <a:rPr lang="en-GB" dirty="0"/>
              <a:t>A stylized representation of the GEM-CON-BIO analytical framework cycle.</a:t>
            </a:r>
          </a:p>
        </p:txBody>
      </p:sp>
      <p:pic>
        <p:nvPicPr>
          <p:cNvPr id="7" name="Picture 6">
            <a:extLst>
              <a:ext uri="{FF2B5EF4-FFF2-40B4-BE49-F238E27FC236}">
                <a16:creationId xmlns:a16="http://schemas.microsoft.com/office/drawing/2014/main" id="{2DA74434-9638-AF18-34AC-DD5418E75D03}"/>
              </a:ext>
            </a:extLst>
          </p:cNvPr>
          <p:cNvPicPr>
            <a:picLocks noChangeAspect="1"/>
          </p:cNvPicPr>
          <p:nvPr/>
        </p:nvPicPr>
        <p:blipFill rotWithShape="1">
          <a:blip r:embed="rId3"/>
          <a:srcRect l="5684" t="5235" r="6215" b="6940"/>
          <a:stretch/>
        </p:blipFill>
        <p:spPr>
          <a:xfrm>
            <a:off x="467362" y="1293708"/>
            <a:ext cx="8579592" cy="5503332"/>
          </a:xfrm>
          <a:prstGeom prst="rect">
            <a:avLst/>
          </a:prstGeom>
        </p:spPr>
      </p:pic>
    </p:spTree>
    <p:extLst>
      <p:ext uri="{BB962C8B-B14F-4D97-AF65-F5344CB8AC3E}">
        <p14:creationId xmlns:p14="http://schemas.microsoft.com/office/powerpoint/2010/main" val="3199067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Title 2">
            <a:extLst>
              <a:ext uri="{FF2B5EF4-FFF2-40B4-BE49-F238E27FC236}">
                <a16:creationId xmlns:a16="http://schemas.microsoft.com/office/drawing/2014/main" id="{E4E76E14-3DB4-A593-A115-D6B80ED701E5}"/>
              </a:ext>
            </a:extLst>
          </p:cNvPr>
          <p:cNvSpPr>
            <a:spLocks noGrp="1"/>
          </p:cNvSpPr>
          <p:nvPr>
            <p:ph type="title"/>
          </p:nvPr>
        </p:nvSpPr>
        <p:spPr>
          <a:xfrm>
            <a:off x="-1" y="0"/>
            <a:ext cx="3488268" cy="6858000"/>
          </a:xfrm>
        </p:spPr>
        <p:txBody>
          <a:bodyPr>
            <a:normAutofit fontScale="90000"/>
          </a:bodyPr>
          <a:lstStyle/>
          <a:p>
            <a:pPr algn="r"/>
            <a:br>
              <a:rPr lang="en-GB" dirty="0"/>
            </a:br>
            <a:r>
              <a:rPr lang="en-GB" dirty="0"/>
              <a:t>A stylized representation of the relationship between the GEM-CON-BIO analytical framework and the DPSIR framework and also the policy development cycle</a:t>
            </a:r>
          </a:p>
        </p:txBody>
      </p:sp>
      <p:pic>
        <p:nvPicPr>
          <p:cNvPr id="4" name="Picture 3">
            <a:extLst>
              <a:ext uri="{FF2B5EF4-FFF2-40B4-BE49-F238E27FC236}">
                <a16:creationId xmlns:a16="http://schemas.microsoft.com/office/drawing/2014/main" id="{15472CD2-A63D-5824-59BC-763E4554EDD7}"/>
              </a:ext>
            </a:extLst>
          </p:cNvPr>
          <p:cNvPicPr>
            <a:picLocks noChangeAspect="1"/>
          </p:cNvPicPr>
          <p:nvPr/>
        </p:nvPicPr>
        <p:blipFill rotWithShape="1">
          <a:blip r:embed="rId3"/>
          <a:srcRect r="11491" b="12790"/>
          <a:stretch/>
        </p:blipFill>
        <p:spPr>
          <a:xfrm>
            <a:off x="3792203" y="0"/>
            <a:ext cx="8399797" cy="6858000"/>
          </a:xfrm>
          <a:prstGeom prst="rect">
            <a:avLst/>
          </a:prstGeom>
        </p:spPr>
      </p:pic>
    </p:spTree>
    <p:extLst>
      <p:ext uri="{BB962C8B-B14F-4D97-AF65-F5344CB8AC3E}">
        <p14:creationId xmlns:p14="http://schemas.microsoft.com/office/powerpoint/2010/main" val="3189679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2" name="Title 11">
            <a:extLst>
              <a:ext uri="{FF2B5EF4-FFF2-40B4-BE49-F238E27FC236}">
                <a16:creationId xmlns:a16="http://schemas.microsoft.com/office/drawing/2014/main" id="{11025461-334E-BA1F-09E6-C6DC4DB32A97}"/>
              </a:ext>
            </a:extLst>
          </p:cNvPr>
          <p:cNvSpPr>
            <a:spLocks noGrp="1"/>
          </p:cNvSpPr>
          <p:nvPr>
            <p:ph type="title"/>
          </p:nvPr>
        </p:nvSpPr>
        <p:spPr>
          <a:xfrm>
            <a:off x="677333" y="209551"/>
            <a:ext cx="8798559" cy="637116"/>
          </a:xfrm>
        </p:spPr>
        <p:txBody>
          <a:bodyPr>
            <a:normAutofit fontScale="90000"/>
          </a:bodyPr>
          <a:lstStyle/>
          <a:p>
            <a:r>
              <a:rPr lang="en-GB" dirty="0"/>
              <a:t>Aims of the clusters of research questions </a:t>
            </a:r>
          </a:p>
        </p:txBody>
      </p:sp>
      <p:sp>
        <p:nvSpPr>
          <p:cNvPr id="13" name="Text Placeholder 12">
            <a:extLst>
              <a:ext uri="{FF2B5EF4-FFF2-40B4-BE49-F238E27FC236}">
                <a16:creationId xmlns:a16="http://schemas.microsoft.com/office/drawing/2014/main" id="{49860504-34C8-93AA-F29F-FE850DD95283}"/>
              </a:ext>
            </a:extLst>
          </p:cNvPr>
          <p:cNvSpPr>
            <a:spLocks noGrp="1"/>
          </p:cNvSpPr>
          <p:nvPr>
            <p:ph type="body" idx="1"/>
          </p:nvPr>
        </p:nvSpPr>
        <p:spPr>
          <a:xfrm>
            <a:off x="558799" y="1046216"/>
            <a:ext cx="9035626" cy="5395224"/>
          </a:xfrm>
        </p:spPr>
        <p:txBody>
          <a:bodyPr>
            <a:noAutofit/>
          </a:bodyPr>
          <a:lstStyle/>
          <a:p>
            <a:pPr marL="137160" indent="0">
              <a:lnSpc>
                <a:spcPct val="107000"/>
              </a:lnSpc>
              <a:spcAft>
                <a:spcPts val="800"/>
              </a:spcAft>
              <a:buNone/>
            </a:pPr>
            <a:r>
              <a:rPr lang="en-GB" sz="1700" dirty="0">
                <a:effectLst/>
                <a:latin typeface="Calibri" panose="020F0502020204030204" pitchFamily="34" charset="0"/>
                <a:ea typeface="Calibri" panose="020F0502020204030204" pitchFamily="34" charset="0"/>
                <a:cs typeface="Arial" panose="020B0604020202020204" pitchFamily="34" charset="0"/>
              </a:rPr>
              <a:t>To assess the role of different governance approaches on the management of ecosystems and protection of biodiversity, analysis was carried out on 73 research questions clustered as follows:</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Natural Capacity: </a:t>
            </a:r>
            <a:r>
              <a:rPr lang="en-GB" sz="1700" dirty="0">
                <a:effectLst/>
                <a:latin typeface="Calibri" panose="020F0502020204030204" pitchFamily="34" charset="0"/>
                <a:ea typeface="Calibri" panose="020F0502020204030204" pitchFamily="34" charset="0"/>
                <a:cs typeface="Arial" panose="020B0604020202020204" pitchFamily="34" charset="0"/>
              </a:rPr>
              <a:t>Identifies key habitat types and ecosystem services to be assessed.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Socio-economic Capacity: </a:t>
            </a:r>
            <a:r>
              <a:rPr lang="en-GB" sz="1700" dirty="0">
                <a:effectLst/>
                <a:latin typeface="Calibri" panose="020F0502020204030204" pitchFamily="34" charset="0"/>
                <a:ea typeface="Calibri" panose="020F0502020204030204" pitchFamily="34" charset="0"/>
                <a:cs typeface="Arial" panose="020B0604020202020204" pitchFamily="34" charset="0"/>
              </a:rPr>
              <a:t>Starting conditions pressure the way ecosystems are used &amp; managed.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Governance Capacity: </a:t>
            </a:r>
            <a:r>
              <a:rPr lang="en-GB" sz="1700" dirty="0">
                <a:effectLst/>
                <a:latin typeface="Calibri" panose="020F0502020204030204" pitchFamily="34" charset="0"/>
                <a:ea typeface="Calibri" panose="020F0502020204030204" pitchFamily="34" charset="0"/>
                <a:cs typeface="Arial" panose="020B0604020202020204" pitchFamily="34" charset="0"/>
              </a:rPr>
              <a:t>Indicators mostly relate to data from the national level, e.g. the rule of law.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Regulatory Capacity: </a:t>
            </a:r>
            <a:r>
              <a:rPr lang="en-GB" sz="1700" dirty="0">
                <a:effectLst/>
                <a:latin typeface="Calibri" panose="020F0502020204030204" pitchFamily="34" charset="0"/>
                <a:ea typeface="Calibri" panose="020F0502020204030204" pitchFamily="34" charset="0"/>
                <a:cs typeface="Arial" panose="020B0604020202020204" pitchFamily="34" charset="0"/>
              </a:rPr>
              <a:t>Questions about the coherence of the legislative framework both within and outside environmental legislation and whether laws and policies are enforced and funded properly.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General social capacity: </a:t>
            </a:r>
            <a:r>
              <a:rPr lang="en-GB" sz="1700" dirty="0">
                <a:effectLst/>
                <a:latin typeface="Calibri" panose="020F0502020204030204" pitchFamily="34" charset="0"/>
                <a:ea typeface="Calibri" panose="020F0502020204030204" pitchFamily="34" charset="0"/>
                <a:cs typeface="Arial" panose="020B0604020202020204" pitchFamily="34" charset="0"/>
              </a:rPr>
              <a:t>Of social capital (e.g. trust) &amp; biodiversity values in country &amp; case studies.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Natural Resource Management: </a:t>
            </a:r>
            <a:r>
              <a:rPr lang="en-GB" sz="1700" dirty="0">
                <a:effectLst/>
                <a:latin typeface="Calibri" panose="020F0502020204030204" pitchFamily="34" charset="0"/>
                <a:ea typeface="Calibri" panose="020F0502020204030204" pitchFamily="34" charset="0"/>
                <a:cs typeface="Arial" panose="020B0604020202020204" pitchFamily="34" charset="0"/>
              </a:rPr>
              <a:t>How strategic management plans provide tools and steering. </a:t>
            </a:r>
          </a:p>
          <a:p>
            <a:pPr marL="137160" indent="0">
              <a:buNone/>
            </a:pPr>
            <a:endParaRPr lang="en-GB" sz="1700" dirty="0">
              <a:latin typeface="Trebuchet MS" panose="020B0603020202020204" pitchFamily="34" charset="0"/>
            </a:endParaRPr>
          </a:p>
        </p:txBody>
      </p:sp>
    </p:spTree>
    <p:extLst>
      <p:ext uri="{BB962C8B-B14F-4D97-AF65-F5344CB8AC3E}">
        <p14:creationId xmlns:p14="http://schemas.microsoft.com/office/powerpoint/2010/main" val="2190936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2" name="Title 11">
            <a:extLst>
              <a:ext uri="{FF2B5EF4-FFF2-40B4-BE49-F238E27FC236}">
                <a16:creationId xmlns:a16="http://schemas.microsoft.com/office/drawing/2014/main" id="{11025461-334E-BA1F-09E6-C6DC4DB32A97}"/>
              </a:ext>
            </a:extLst>
          </p:cNvPr>
          <p:cNvSpPr>
            <a:spLocks noGrp="1"/>
          </p:cNvSpPr>
          <p:nvPr>
            <p:ph type="title"/>
          </p:nvPr>
        </p:nvSpPr>
        <p:spPr>
          <a:xfrm>
            <a:off x="751840" y="5926666"/>
            <a:ext cx="8798559" cy="931333"/>
          </a:xfrm>
        </p:spPr>
        <p:txBody>
          <a:bodyPr>
            <a:normAutofit fontScale="90000"/>
          </a:bodyPr>
          <a:lstStyle/>
          <a:p>
            <a:r>
              <a:rPr lang="en-GB" dirty="0"/>
              <a:t>For more on GEMCONBIO, see pages 27-42 at: </a:t>
            </a:r>
            <a:r>
              <a:rPr lang="en-GB" sz="2000" dirty="0">
                <a:hlinkClick r:id="rId3"/>
              </a:rPr>
              <a:t>https://www.sycl.net/file_link/00154/GEMCONBIO_638502544358372180.pdf</a:t>
            </a:r>
            <a:r>
              <a:rPr lang="en-GB" sz="2000" dirty="0"/>
              <a:t> </a:t>
            </a:r>
          </a:p>
        </p:txBody>
      </p:sp>
      <p:sp>
        <p:nvSpPr>
          <p:cNvPr id="13" name="Text Placeholder 12">
            <a:extLst>
              <a:ext uri="{FF2B5EF4-FFF2-40B4-BE49-F238E27FC236}">
                <a16:creationId xmlns:a16="http://schemas.microsoft.com/office/drawing/2014/main" id="{49860504-34C8-93AA-F29F-FE850DD95283}"/>
              </a:ext>
            </a:extLst>
          </p:cNvPr>
          <p:cNvSpPr>
            <a:spLocks noGrp="1"/>
          </p:cNvSpPr>
          <p:nvPr>
            <p:ph type="body" idx="1"/>
          </p:nvPr>
        </p:nvSpPr>
        <p:spPr>
          <a:xfrm>
            <a:off x="230294" y="277708"/>
            <a:ext cx="9367519" cy="5442637"/>
          </a:xfrm>
        </p:spPr>
        <p:txBody>
          <a:bodyPr>
            <a:noAutofit/>
          </a:bodyPr>
          <a:lstStyle/>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Governance processes: </a:t>
            </a:r>
            <a:r>
              <a:rPr lang="en-GB" sz="1700" dirty="0">
                <a:effectLst/>
                <a:latin typeface="Calibri" panose="020F0502020204030204" pitchFamily="34" charset="0"/>
                <a:ea typeface="Calibri" panose="020F0502020204030204" pitchFamily="34" charset="0"/>
                <a:cs typeface="Arial" panose="020B0604020202020204" pitchFamily="34" charset="0"/>
              </a:rPr>
              <a:t>How the processes (regulatory, financial/economic, societal) balance.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Regulatory: </a:t>
            </a:r>
            <a:r>
              <a:rPr lang="en-GB" sz="1700" dirty="0">
                <a:effectLst/>
                <a:latin typeface="Calibri" panose="020F0502020204030204" pitchFamily="34" charset="0"/>
                <a:ea typeface="Calibri" panose="020F0502020204030204" pitchFamily="34" charset="0"/>
                <a:cs typeface="Arial" panose="020B0604020202020204" pitchFamily="34" charset="0"/>
              </a:rPr>
              <a:t>Extent to which regulatory mechanisms in laws or policy documents operate.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Economic and financial: T</a:t>
            </a:r>
            <a:r>
              <a:rPr lang="en-GB" sz="1700" dirty="0">
                <a:effectLst/>
                <a:latin typeface="Calibri" panose="020F0502020204030204" pitchFamily="34" charset="0"/>
                <a:ea typeface="Calibri" panose="020F0502020204030204" pitchFamily="34" charset="0"/>
                <a:cs typeface="Arial" panose="020B0604020202020204" pitchFamily="34" charset="0"/>
              </a:rPr>
              <a:t>ools for sustainable use and conservation of biodiversity.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Societal: </a:t>
            </a:r>
            <a:r>
              <a:rPr lang="en-GB" sz="1700" dirty="0">
                <a:effectLst/>
                <a:latin typeface="Calibri" panose="020F0502020204030204" pitchFamily="34" charset="0"/>
                <a:ea typeface="Calibri" panose="020F0502020204030204" pitchFamily="34" charset="0"/>
                <a:cs typeface="Arial" panose="020B0604020202020204" pitchFamily="34" charset="0"/>
              </a:rPr>
              <a:t>How social components, like stakeholders, function &amp; interact in different circumstances.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Impacts: </a:t>
            </a:r>
            <a:r>
              <a:rPr lang="en-GB" sz="1700" dirty="0">
                <a:effectLst/>
                <a:latin typeface="Calibri" panose="020F0502020204030204" pitchFamily="34" charset="0"/>
                <a:ea typeface="Calibri" panose="020F0502020204030204" pitchFamily="34" charset="0"/>
                <a:cs typeface="Arial" panose="020B0604020202020204" pitchFamily="34" charset="0"/>
              </a:rPr>
              <a:t>of instrument types for managing natural resources, from financial tools to policy groups.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Financial and economic impacts: </a:t>
            </a:r>
            <a:r>
              <a:rPr lang="en-GB" sz="1700" dirty="0">
                <a:effectLst/>
                <a:latin typeface="Calibri" panose="020F0502020204030204" pitchFamily="34" charset="0"/>
                <a:ea typeface="Calibri" panose="020F0502020204030204" pitchFamily="34" charset="0"/>
                <a:cs typeface="Arial" panose="020B0604020202020204" pitchFamily="34" charset="0"/>
              </a:rPr>
              <a:t>on local community, stakeholders and their economic activities.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Social impacts:</a:t>
            </a:r>
            <a:r>
              <a:rPr lang="en-GB" sz="1700" dirty="0">
                <a:effectLst/>
                <a:latin typeface="Calibri" panose="020F0502020204030204" pitchFamily="34" charset="0"/>
                <a:ea typeface="Calibri" panose="020F0502020204030204" pitchFamily="34" charset="0"/>
                <a:cs typeface="Arial" panose="020B0604020202020204" pitchFamily="34" charset="0"/>
              </a:rPr>
              <a:t> on the social interactions among stakeholder groups.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Ecological impacts: </a:t>
            </a:r>
            <a:r>
              <a:rPr lang="en-GB" sz="1700" dirty="0">
                <a:effectLst/>
                <a:latin typeface="Calibri" panose="020F0502020204030204" pitchFamily="34" charset="0"/>
                <a:ea typeface="Calibri" panose="020F0502020204030204" pitchFamily="34" charset="0"/>
                <a:cs typeface="Arial" panose="020B0604020202020204" pitchFamily="34" charset="0"/>
              </a:rPr>
              <a:t>of the processes on the surrounding ecosystem in the study area &amp; region. </a:t>
            </a:r>
          </a:p>
          <a:p>
            <a:pPr>
              <a:lnSpc>
                <a:spcPct val="107000"/>
              </a:lnSpc>
              <a:spcAft>
                <a:spcPts val="800"/>
              </a:spcAft>
            </a:pPr>
            <a:r>
              <a:rPr lang="en-GB" sz="1700" b="1" i="1" dirty="0">
                <a:effectLst/>
                <a:latin typeface="Calibri" panose="020F0502020204030204" pitchFamily="34" charset="0"/>
                <a:ea typeface="Calibri" panose="020F0502020204030204" pitchFamily="34" charset="0"/>
                <a:cs typeface="Arial" panose="020B0604020202020204" pitchFamily="34" charset="0"/>
              </a:rPr>
              <a:t>Evaluation: </a:t>
            </a:r>
            <a:r>
              <a:rPr lang="en-GB" sz="1700" dirty="0">
                <a:effectLst/>
                <a:latin typeface="Calibri" panose="020F0502020204030204" pitchFamily="34" charset="0"/>
                <a:ea typeface="Calibri" panose="020F0502020204030204" pitchFamily="34" charset="0"/>
                <a:cs typeface="Arial" panose="020B0604020202020204" pitchFamily="34" charset="0"/>
              </a:rPr>
              <a:t>Provides scope to measure whether the outcomes of management decisions meet their local objectives and support commitments made nationally and to the global processes e.g. CBD. This provides the feedback required to modify the management objectives in the next iteration. A final very important question asks at what level the modification would be best made.</a:t>
            </a:r>
          </a:p>
        </p:txBody>
      </p:sp>
    </p:spTree>
    <p:extLst>
      <p:ext uri="{BB962C8B-B14F-4D97-AF65-F5344CB8AC3E}">
        <p14:creationId xmlns:p14="http://schemas.microsoft.com/office/powerpoint/2010/main" val="352988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Title 2">
            <a:extLst>
              <a:ext uri="{FF2B5EF4-FFF2-40B4-BE49-F238E27FC236}">
                <a16:creationId xmlns:a16="http://schemas.microsoft.com/office/drawing/2014/main" id="{E4E76E14-3DB4-A593-A115-D6B80ED701E5}"/>
              </a:ext>
            </a:extLst>
          </p:cNvPr>
          <p:cNvSpPr>
            <a:spLocks noGrp="1"/>
          </p:cNvSpPr>
          <p:nvPr>
            <p:ph type="title"/>
          </p:nvPr>
        </p:nvSpPr>
        <p:spPr>
          <a:xfrm>
            <a:off x="-1" y="0"/>
            <a:ext cx="9320108" cy="2540000"/>
          </a:xfrm>
        </p:spPr>
        <p:txBody>
          <a:bodyPr>
            <a:normAutofit fontScale="90000"/>
          </a:bodyPr>
          <a:lstStyle/>
          <a:p>
            <a:pPr algn="r"/>
            <a:br>
              <a:rPr lang="en-GB" dirty="0"/>
            </a:br>
            <a:r>
              <a:rPr lang="en-GB" dirty="0"/>
              <a:t>A stylized representation of the relationship between the GEM-CON-BIO analytical framework and the DPSIR framework and also the policy development cycle</a:t>
            </a:r>
          </a:p>
        </p:txBody>
      </p:sp>
      <p:pic>
        <p:nvPicPr>
          <p:cNvPr id="5" name="Picture 4">
            <a:extLst>
              <a:ext uri="{FF2B5EF4-FFF2-40B4-BE49-F238E27FC236}">
                <a16:creationId xmlns:a16="http://schemas.microsoft.com/office/drawing/2014/main" id="{0A043D35-A376-5B66-282E-0241193C3659}"/>
              </a:ext>
            </a:extLst>
          </p:cNvPr>
          <p:cNvPicPr>
            <a:picLocks noChangeAspect="1"/>
          </p:cNvPicPr>
          <p:nvPr/>
        </p:nvPicPr>
        <p:blipFill>
          <a:blip r:embed="rId3"/>
          <a:stretch>
            <a:fillRect/>
          </a:stretch>
        </p:blipFill>
        <p:spPr>
          <a:xfrm>
            <a:off x="-566" y="0"/>
            <a:ext cx="12173700" cy="6868324"/>
          </a:xfrm>
          <a:prstGeom prst="rect">
            <a:avLst/>
          </a:prstGeom>
        </p:spPr>
      </p:pic>
      <p:sp>
        <p:nvSpPr>
          <p:cNvPr id="2" name="Title 11">
            <a:extLst>
              <a:ext uri="{FF2B5EF4-FFF2-40B4-BE49-F238E27FC236}">
                <a16:creationId xmlns:a16="http://schemas.microsoft.com/office/drawing/2014/main" id="{B19A006B-3EA9-5C2F-893C-3FD4A597F415}"/>
              </a:ext>
            </a:extLst>
          </p:cNvPr>
          <p:cNvSpPr txBox="1">
            <a:spLocks/>
          </p:cNvSpPr>
          <p:nvPr/>
        </p:nvSpPr>
        <p:spPr>
          <a:xfrm>
            <a:off x="1645919" y="365759"/>
            <a:ext cx="2451947" cy="2052321"/>
          </a:xfrm>
          <a:prstGeom prst="rect">
            <a:avLst/>
          </a:prstGeom>
          <a:noFill/>
          <a:ln>
            <a:noFill/>
          </a:ln>
        </p:spPr>
        <p:txBody>
          <a:bodyPr spcFirstLastPara="1" wrap="square" lIns="91425" tIns="45700" rIns="91425" bIns="45700" anchor="t"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r>
              <a:rPr lang="en-GB" dirty="0"/>
              <a:t>One page  of the 73 GEMCONBIO questions</a:t>
            </a:r>
          </a:p>
        </p:txBody>
      </p:sp>
    </p:spTree>
    <p:extLst>
      <p:ext uri="{BB962C8B-B14F-4D97-AF65-F5344CB8AC3E}">
        <p14:creationId xmlns:p14="http://schemas.microsoft.com/office/powerpoint/2010/main" val="3934736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2" name="Title 11">
            <a:extLst>
              <a:ext uri="{FF2B5EF4-FFF2-40B4-BE49-F238E27FC236}">
                <a16:creationId xmlns:a16="http://schemas.microsoft.com/office/drawing/2014/main" id="{11025461-334E-BA1F-09E6-C6DC4DB32A97}"/>
              </a:ext>
            </a:extLst>
          </p:cNvPr>
          <p:cNvSpPr>
            <a:spLocks noGrp="1"/>
          </p:cNvSpPr>
          <p:nvPr>
            <p:ph type="title"/>
          </p:nvPr>
        </p:nvSpPr>
        <p:spPr>
          <a:xfrm>
            <a:off x="677333" y="0"/>
            <a:ext cx="8798559" cy="1592156"/>
          </a:xfrm>
        </p:spPr>
        <p:txBody>
          <a:bodyPr>
            <a:normAutofit fontScale="90000"/>
          </a:bodyPr>
          <a:lstStyle/>
          <a:p>
            <a:r>
              <a:rPr lang="en-GB" dirty="0"/>
              <a:t>The next project designed a Transactional Environmental Support System (TESS) for planning at all levels: National to Individual  </a:t>
            </a:r>
          </a:p>
        </p:txBody>
      </p:sp>
      <p:sp>
        <p:nvSpPr>
          <p:cNvPr id="13" name="Text Placeholder 12">
            <a:extLst>
              <a:ext uri="{FF2B5EF4-FFF2-40B4-BE49-F238E27FC236}">
                <a16:creationId xmlns:a16="http://schemas.microsoft.com/office/drawing/2014/main" id="{49860504-34C8-93AA-F29F-FE850DD95283}"/>
              </a:ext>
            </a:extLst>
          </p:cNvPr>
          <p:cNvSpPr>
            <a:spLocks noGrp="1"/>
          </p:cNvSpPr>
          <p:nvPr>
            <p:ph type="body" idx="1"/>
          </p:nvPr>
        </p:nvSpPr>
        <p:spPr>
          <a:xfrm>
            <a:off x="196428" y="1686561"/>
            <a:ext cx="9367519" cy="5171439"/>
          </a:xfrm>
        </p:spPr>
        <p:txBody>
          <a:bodyPr>
            <a:noAutofit/>
          </a:bodyPr>
          <a:lstStyle/>
          <a:p>
            <a:pPr>
              <a:lnSpc>
                <a:spcPct val="107000"/>
              </a:lnSpc>
              <a:spcAft>
                <a:spcPts val="800"/>
              </a:spcAft>
            </a:pPr>
            <a:r>
              <a:rPr lang="en-GB" sz="1700" dirty="0">
                <a:effectLst/>
                <a:latin typeface="Calibri" panose="020F0502020204030204" pitchFamily="34" charset="0"/>
                <a:ea typeface="Calibri" panose="020F0502020204030204" pitchFamily="34" charset="0"/>
                <a:cs typeface="Arial" panose="020B0604020202020204" pitchFamily="34" charset="0"/>
              </a:rPr>
              <a:t>Partners worked together to </a:t>
            </a:r>
            <a:r>
              <a:rPr lang="en-GB" sz="1700" dirty="0">
                <a:latin typeface="Calibri" panose="020F0502020204030204" pitchFamily="34" charset="0"/>
                <a:ea typeface="Calibri" panose="020F0502020204030204" pitchFamily="34" charset="0"/>
                <a:cs typeface="Arial" panose="020B0604020202020204" pitchFamily="34" charset="0"/>
              </a:rPr>
              <a:t>modify Socio-environmental survey questions </a:t>
            </a:r>
            <a:r>
              <a:rPr lang="en-GB" sz="1700" dirty="0">
                <a:effectLst/>
                <a:latin typeface="Calibri" panose="020F0502020204030204" pitchFamily="34" charset="0"/>
                <a:ea typeface="Calibri" panose="020F0502020204030204" pitchFamily="34" charset="0"/>
                <a:cs typeface="Arial" panose="020B0604020202020204" pitchFamily="34" charset="0"/>
              </a:rPr>
              <a:t>from GEMCONBIO for application at National level and at the lowest level of Local government, NUTS5 (= LAU2). </a:t>
            </a:r>
          </a:p>
          <a:p>
            <a:pPr>
              <a:lnSpc>
                <a:spcPct val="107000"/>
              </a:lnSpc>
              <a:spcAft>
                <a:spcPts val="800"/>
              </a:spcAft>
            </a:pPr>
            <a:r>
              <a:rPr lang="en-GB" sz="1700" dirty="0">
                <a:effectLst/>
                <a:latin typeface="Calibri" panose="020F0502020204030204" pitchFamily="34" charset="0"/>
                <a:ea typeface="Calibri" panose="020F0502020204030204" pitchFamily="34" charset="0"/>
                <a:cs typeface="Arial" panose="020B0604020202020204" pitchFamily="34" charset="0"/>
              </a:rPr>
              <a:t>Partners in 9 case study countries applied the questionnaires by phone for these government levels (and also obtained data from NUTS4 (=LAU1</a:t>
            </a:r>
            <a:r>
              <a:rPr lang="en-GB" sz="1700" dirty="0">
                <a:latin typeface="Calibri" panose="020F0502020204030204" pitchFamily="34" charset="0"/>
                <a:ea typeface="Calibri" panose="020F0502020204030204" pitchFamily="34" charset="0"/>
                <a:cs typeface="Arial" panose="020B0604020202020204" pitchFamily="34" charset="0"/>
              </a:rPr>
              <a:t>)</a:t>
            </a:r>
            <a:r>
              <a:rPr lang="en-GB" sz="1700" dirty="0">
                <a:effectLst/>
                <a:latin typeface="Calibri" panose="020F0502020204030204" pitchFamily="34" charset="0"/>
                <a:ea typeface="Calibri" panose="020F0502020204030204" pitchFamily="34" charset="0"/>
                <a:cs typeface="Arial" panose="020B0604020202020204" pitchFamily="34" charset="0"/>
              </a:rPr>
              <a:t>) to enquire about planning processes for biodiversity.</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Questions that were appropriate for individuals were developed from some questions applied to administrators at an organisational level. All questionnaires for local level were translated by TESS partners or ESUG Country Coordinators (some had both roles).</a:t>
            </a:r>
            <a:endParaRPr lang="en-GB" sz="17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Local individuals were asked about engagement in biodiversity-related activities and opinions on the conservation benefit of such activities, while managers of land and species were also asked about numbers of decisions they made annually.</a:t>
            </a:r>
            <a:endParaRPr lang="en-GB" sz="17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34684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Title 2">
            <a:extLst>
              <a:ext uri="{FF2B5EF4-FFF2-40B4-BE49-F238E27FC236}">
                <a16:creationId xmlns:a16="http://schemas.microsoft.com/office/drawing/2014/main" id="{E4E76E14-3DB4-A593-A115-D6B80ED701E5}"/>
              </a:ext>
            </a:extLst>
          </p:cNvPr>
          <p:cNvSpPr>
            <a:spLocks noGrp="1"/>
          </p:cNvSpPr>
          <p:nvPr>
            <p:ph type="title"/>
          </p:nvPr>
        </p:nvSpPr>
        <p:spPr>
          <a:xfrm>
            <a:off x="0" y="345441"/>
            <a:ext cx="9320108" cy="643466"/>
          </a:xfrm>
        </p:spPr>
        <p:txBody>
          <a:bodyPr>
            <a:normAutofit/>
          </a:bodyPr>
          <a:lstStyle/>
          <a:p>
            <a:pPr algn="ctr"/>
            <a:r>
              <a:rPr lang="en-GB" dirty="0"/>
              <a:t>Slide title</a:t>
            </a:r>
          </a:p>
        </p:txBody>
      </p:sp>
      <p:pic>
        <p:nvPicPr>
          <p:cNvPr id="5" name="Picture 4">
            <a:extLst>
              <a:ext uri="{FF2B5EF4-FFF2-40B4-BE49-F238E27FC236}">
                <a16:creationId xmlns:a16="http://schemas.microsoft.com/office/drawing/2014/main" id="{1799AAD3-48D0-E2BE-FA10-7BB0954DB364}"/>
              </a:ext>
            </a:extLst>
          </p:cNvPr>
          <p:cNvPicPr>
            <a:picLocks noChangeAspect="1"/>
          </p:cNvPicPr>
          <p:nvPr/>
        </p:nvPicPr>
        <p:blipFill>
          <a:blip r:embed="rId3"/>
          <a:stretch>
            <a:fillRect/>
          </a:stretch>
        </p:blipFill>
        <p:spPr>
          <a:xfrm>
            <a:off x="3759946" y="0"/>
            <a:ext cx="8432054" cy="6858000"/>
          </a:xfrm>
          <a:prstGeom prst="rect">
            <a:avLst/>
          </a:prstGeom>
        </p:spPr>
      </p:pic>
      <p:sp>
        <p:nvSpPr>
          <p:cNvPr id="6" name="Text Placeholder 12">
            <a:extLst>
              <a:ext uri="{FF2B5EF4-FFF2-40B4-BE49-F238E27FC236}">
                <a16:creationId xmlns:a16="http://schemas.microsoft.com/office/drawing/2014/main" id="{DAA86847-5C2F-5252-A0B6-0FA7504EFDC8}"/>
              </a:ext>
            </a:extLst>
          </p:cNvPr>
          <p:cNvSpPr>
            <a:spLocks noGrp="1"/>
          </p:cNvSpPr>
          <p:nvPr>
            <p:ph type="body" idx="1"/>
          </p:nvPr>
        </p:nvSpPr>
        <p:spPr>
          <a:xfrm>
            <a:off x="230295" y="0"/>
            <a:ext cx="2743198" cy="7335520"/>
          </a:xfrm>
        </p:spPr>
        <p:txBody>
          <a:bodyPr>
            <a:noAutofit/>
          </a:bodyPr>
          <a:lstStyle/>
          <a:p>
            <a:pPr marL="137160" indent="0">
              <a:lnSpc>
                <a:spcPct val="107000"/>
              </a:lnSpc>
              <a:spcAft>
                <a:spcPts val="800"/>
              </a:spcAft>
              <a:buNone/>
            </a:pPr>
            <a:r>
              <a:rPr lang="en-GB" sz="1700" dirty="0">
                <a:latin typeface="Calibri" panose="020F0502020204030204" pitchFamily="34" charset="0"/>
                <a:ea typeface="Calibri" panose="020F0502020204030204" pitchFamily="34" charset="0"/>
                <a:cs typeface="Arial" panose="020B0604020202020204" pitchFamily="34" charset="0"/>
              </a:rPr>
              <a:t>Local individuals, as well as administrators at most local government (LAU2) &amp; one tier up (LAU1) were asked about engagement in biodiversity-related activities and their opinions on the conservation benefit of such activities, while managers of land and species were also asked about numbers of decisions made annually.</a:t>
            </a:r>
          </a:p>
          <a:p>
            <a:pPr marL="137160" indent="0">
              <a:lnSpc>
                <a:spcPct val="107000"/>
              </a:lnSpc>
              <a:spcAft>
                <a:spcPts val="800"/>
              </a:spcAft>
              <a:buNone/>
            </a:pPr>
            <a:r>
              <a:rPr lang="en-GB" sz="1700" dirty="0">
                <a:effectLst/>
                <a:latin typeface="Calibri" panose="020F0502020204030204" pitchFamily="34" charset="0"/>
                <a:ea typeface="Calibri" panose="020F0502020204030204" pitchFamily="34" charset="0"/>
                <a:cs typeface="Arial" panose="020B0604020202020204" pitchFamily="34" charset="0"/>
              </a:rPr>
              <a:t>Individuals were also asked six questions on benefits of Ecosystem Services and six on costs. </a:t>
            </a:r>
            <a:r>
              <a:rPr lang="en-GB" sz="1700" dirty="0">
                <a:latin typeface="Calibri" panose="020F0502020204030204" pitchFamily="34" charset="0"/>
                <a:ea typeface="Calibri" panose="020F0502020204030204" pitchFamily="34" charset="0"/>
                <a:cs typeface="Arial" panose="020B0604020202020204" pitchFamily="34" charset="0"/>
              </a:rPr>
              <a:t>A ‘cheap and cheerful’ Index of ‘Nature-Positivity’ (NPI) subtracted the average costs from the average benefit scores. </a:t>
            </a:r>
          </a:p>
          <a:p>
            <a:pPr>
              <a:lnSpc>
                <a:spcPct val="107000"/>
              </a:lnSpc>
              <a:spcAft>
                <a:spcPts val="800"/>
              </a:spcAft>
            </a:pPr>
            <a:endParaRPr lang="en-GB" sz="17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26875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2" name="Title 11">
            <a:extLst>
              <a:ext uri="{FF2B5EF4-FFF2-40B4-BE49-F238E27FC236}">
                <a16:creationId xmlns:a16="http://schemas.microsoft.com/office/drawing/2014/main" id="{11025461-334E-BA1F-09E6-C6DC4DB32A97}"/>
              </a:ext>
            </a:extLst>
          </p:cNvPr>
          <p:cNvSpPr>
            <a:spLocks noGrp="1"/>
          </p:cNvSpPr>
          <p:nvPr>
            <p:ph type="title"/>
          </p:nvPr>
        </p:nvSpPr>
        <p:spPr>
          <a:xfrm>
            <a:off x="677333" y="0"/>
            <a:ext cx="8798559" cy="1592156"/>
          </a:xfrm>
        </p:spPr>
        <p:txBody>
          <a:bodyPr>
            <a:normAutofit fontScale="90000"/>
          </a:bodyPr>
          <a:lstStyle/>
          <a:p>
            <a:r>
              <a:rPr lang="en-GB" dirty="0"/>
              <a:t>The next project designed a Transactional Environmental Support System (TESS) for planning at all levels: Local Administrations  </a:t>
            </a:r>
          </a:p>
        </p:txBody>
      </p:sp>
      <p:sp>
        <p:nvSpPr>
          <p:cNvPr id="13" name="Text Placeholder 12">
            <a:extLst>
              <a:ext uri="{FF2B5EF4-FFF2-40B4-BE49-F238E27FC236}">
                <a16:creationId xmlns:a16="http://schemas.microsoft.com/office/drawing/2014/main" id="{49860504-34C8-93AA-F29F-FE850DD95283}"/>
              </a:ext>
            </a:extLst>
          </p:cNvPr>
          <p:cNvSpPr>
            <a:spLocks noGrp="1"/>
          </p:cNvSpPr>
          <p:nvPr>
            <p:ph type="body" idx="1"/>
          </p:nvPr>
        </p:nvSpPr>
        <p:spPr>
          <a:xfrm>
            <a:off x="209975" y="1686561"/>
            <a:ext cx="9367519" cy="5171439"/>
          </a:xfrm>
        </p:spPr>
        <p:txBody>
          <a:bodyPr>
            <a:noAutofit/>
          </a:bodyPr>
          <a:lstStyle/>
          <a:p>
            <a:pPr>
              <a:lnSpc>
                <a:spcPct val="107000"/>
              </a:lnSpc>
              <a:spcAft>
                <a:spcPts val="800"/>
              </a:spcAft>
            </a:pPr>
            <a:r>
              <a:rPr lang="en-GB" sz="1700" dirty="0">
                <a:effectLst/>
                <a:latin typeface="Calibri" panose="020F0502020204030204" pitchFamily="34" charset="0"/>
                <a:ea typeface="Calibri" panose="020F0502020204030204" pitchFamily="34" charset="0"/>
                <a:cs typeface="Arial" panose="020B0604020202020204" pitchFamily="34" charset="0"/>
              </a:rPr>
              <a:t>Questions were then revised, simplified where ambiguities were detected, and used for systematic survey of administrators in up to 150 local governments among the </a:t>
            </a:r>
            <a:r>
              <a:rPr lang="en-GB" sz="1700" dirty="0">
                <a:latin typeface="Calibri" panose="020F0502020204030204" pitchFamily="34" charset="0"/>
                <a:ea typeface="Calibri" panose="020F0502020204030204" pitchFamily="34" charset="0"/>
                <a:cs typeface="Arial" panose="020B0604020202020204" pitchFamily="34" charset="0"/>
              </a:rPr>
              <a:t>120,000 listed </a:t>
            </a:r>
            <a:r>
              <a:rPr lang="en-GB" sz="1700" dirty="0">
                <a:effectLst/>
                <a:latin typeface="Calibri" panose="020F0502020204030204" pitchFamily="34" charset="0"/>
                <a:ea typeface="Calibri" panose="020F0502020204030204" pitchFamily="34" charset="0"/>
                <a:cs typeface="Arial" panose="020B0604020202020204" pitchFamily="34" charset="0"/>
              </a:rPr>
              <a:t>at NUTS5 level.</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ESUG Country</a:t>
            </a:r>
            <a:r>
              <a:rPr lang="en-GB" sz="1700" dirty="0">
                <a:effectLst/>
                <a:latin typeface="Calibri" panose="020F0502020204030204" pitchFamily="34" charset="0"/>
                <a:ea typeface="Calibri" panose="020F0502020204030204" pitchFamily="34" charset="0"/>
                <a:cs typeface="Arial" panose="020B0604020202020204" pitchFamily="34" charset="0"/>
              </a:rPr>
              <a:t> Coordinators in 31 countries were asked to translate and survey administrators for local </a:t>
            </a:r>
            <a:r>
              <a:rPr lang="en-GB" sz="1700" dirty="0">
                <a:latin typeface="Calibri" panose="020F0502020204030204" pitchFamily="34" charset="0"/>
                <a:ea typeface="Calibri" panose="020F0502020204030204" pitchFamily="34" charset="0"/>
                <a:cs typeface="Arial" panose="020B0604020202020204" pitchFamily="34" charset="0"/>
              </a:rPr>
              <a:t>governments (NUTS5) chosen from 5 </a:t>
            </a:r>
            <a:r>
              <a:rPr lang="en-GB" sz="1700" dirty="0">
                <a:effectLst/>
                <a:latin typeface="Calibri" panose="020F0502020204030204" pitchFamily="34" charset="0"/>
                <a:ea typeface="Calibri" panose="020F0502020204030204" pitchFamily="34" charset="0"/>
                <a:cs typeface="Arial" panose="020B0604020202020204" pitchFamily="34" charset="0"/>
              </a:rPr>
              <a:t>geographically stratified randomised lists for each state.</a:t>
            </a:r>
          </a:p>
          <a:p>
            <a:pPr>
              <a:lnSpc>
                <a:spcPct val="107000"/>
              </a:lnSpc>
              <a:spcAft>
                <a:spcPts val="800"/>
              </a:spcAft>
            </a:pPr>
            <a:r>
              <a:rPr lang="en-GB" sz="1700" dirty="0">
                <a:effectLst/>
                <a:latin typeface="Calibri" panose="020F0502020204030204" pitchFamily="34" charset="0"/>
                <a:ea typeface="Calibri" panose="020F0502020204030204" pitchFamily="34" charset="0"/>
                <a:cs typeface="Arial" panose="020B0604020202020204" pitchFamily="34" charset="0"/>
              </a:rPr>
              <a:t>Most surveyed by phone, a few visited or </a:t>
            </a:r>
            <a:r>
              <a:rPr lang="en-GB" sz="1700" dirty="0">
                <a:latin typeface="Calibri" panose="020F0502020204030204" pitchFamily="34" charset="0"/>
                <a:ea typeface="Calibri" panose="020F0502020204030204" pitchFamily="34" charset="0"/>
                <a:cs typeface="Arial" panose="020B0604020202020204" pitchFamily="34" charset="0"/>
              </a:rPr>
              <a:t>had surveys </a:t>
            </a:r>
            <a:r>
              <a:rPr lang="en-GB" sz="1700" dirty="0">
                <a:effectLst/>
                <a:latin typeface="Calibri" panose="020F0502020204030204" pitchFamily="34" charset="0"/>
                <a:ea typeface="Calibri" panose="020F0502020204030204" pitchFamily="34" charset="0"/>
                <a:cs typeface="Arial" panose="020B0604020202020204" pitchFamily="34" charset="0"/>
              </a:rPr>
              <a:t>completed online. Three countries failed; in </a:t>
            </a:r>
            <a:r>
              <a:rPr lang="en-GB" sz="1700" dirty="0">
                <a:latin typeface="Calibri" panose="020F0502020204030204" pitchFamily="34" charset="0"/>
                <a:ea typeface="Calibri" panose="020F0502020204030204" pitchFamily="34" charset="0"/>
                <a:cs typeface="Arial" panose="020B0604020202020204" pitchFamily="34" charset="0"/>
              </a:rPr>
              <a:t>other surveys 90% of</a:t>
            </a:r>
            <a:r>
              <a:rPr lang="en-GB" sz="1700" dirty="0">
                <a:effectLst/>
                <a:latin typeface="Calibri" panose="020F0502020204030204" pitchFamily="34" charset="0"/>
                <a:ea typeface="Calibri" panose="020F0502020204030204" pitchFamily="34" charset="0"/>
                <a:cs typeface="Arial" panose="020B0604020202020204" pitchFamily="34" charset="0"/>
              </a:rPr>
              <a:t> 1</a:t>
            </a:r>
            <a:r>
              <a:rPr lang="en-GB" sz="1700" baseline="30000" dirty="0">
                <a:effectLst/>
                <a:latin typeface="Calibri" panose="020F0502020204030204" pitchFamily="34" charset="0"/>
                <a:ea typeface="Calibri" panose="020F0502020204030204" pitchFamily="34" charset="0"/>
                <a:cs typeface="Arial" panose="020B0604020202020204" pitchFamily="34" charset="0"/>
              </a:rPr>
              <a:t>st</a:t>
            </a:r>
            <a:r>
              <a:rPr lang="en-GB" sz="1700" dirty="0">
                <a:effectLst/>
                <a:latin typeface="Calibri" panose="020F0502020204030204" pitchFamily="34" charset="0"/>
                <a:ea typeface="Calibri" panose="020F0502020204030204" pitchFamily="34" charset="0"/>
                <a:cs typeface="Arial" panose="020B0604020202020204" pitchFamily="34" charset="0"/>
              </a:rPr>
              <a:t> LAU2 approached completed for themselves and asked 1-2 </a:t>
            </a:r>
            <a:r>
              <a:rPr lang="en-GB" sz="1700" dirty="0">
                <a:latin typeface="Calibri" panose="020F0502020204030204" pitchFamily="34" charset="0"/>
                <a:ea typeface="Calibri" panose="020F0502020204030204" pitchFamily="34" charset="0"/>
                <a:cs typeface="Arial" panose="020B0604020202020204" pitchFamily="34" charset="0"/>
              </a:rPr>
              <a:t>individual managers to estimate</a:t>
            </a:r>
            <a:r>
              <a:rPr lang="en-GB" sz="1700" dirty="0">
                <a:effectLst/>
                <a:latin typeface="Calibri" panose="020F0502020204030204" pitchFamily="34" charset="0"/>
                <a:ea typeface="Calibri" panose="020F0502020204030204" pitchFamily="34" charset="0"/>
                <a:cs typeface="Arial" panose="020B0604020202020204" pitchFamily="34" charset="0"/>
              </a:rPr>
              <a:t> annual numbers of planning decisions they made affecting land and species.</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A Nature-Positivity Index derived from 12 questions about benefits and costs from nature provided an interesting variable on attitudes for organisations as well as individuals.</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The </a:t>
            </a:r>
            <a:r>
              <a:rPr lang="en-GB" sz="1700">
                <a:latin typeface="Calibri" panose="020F0502020204030204" pitchFamily="34" charset="0"/>
                <a:ea typeface="Calibri" panose="020F0502020204030204" pitchFamily="34" charset="0"/>
                <a:cs typeface="Arial" panose="020B0604020202020204" pitchFamily="34" charset="0"/>
              </a:rPr>
              <a:t>next three </a:t>
            </a:r>
            <a:r>
              <a:rPr lang="en-GB" sz="1700" dirty="0">
                <a:latin typeface="Calibri" panose="020F0502020204030204" pitchFamily="34" charset="0"/>
                <a:ea typeface="Calibri" panose="020F0502020204030204" pitchFamily="34" charset="0"/>
                <a:cs typeface="Arial" panose="020B0604020202020204" pitchFamily="34" charset="0"/>
              </a:rPr>
              <a:t>slides are from the </a:t>
            </a:r>
            <a:r>
              <a:rPr lang="en-GB" sz="1700" dirty="0">
                <a:latin typeface="Calibri" panose="020F0502020204030204" pitchFamily="34" charset="0"/>
                <a:ea typeface="Calibri" panose="020F0502020204030204" pitchFamily="34" charset="0"/>
                <a:cs typeface="Arial" panose="020B0604020202020204" pitchFamily="34" charset="0"/>
                <a:hlinkClick r:id="rId3"/>
              </a:rPr>
              <a:t>4-page questionnaire for the LAU2s</a:t>
            </a:r>
            <a:r>
              <a:rPr lang="en-GB" sz="1700" dirty="0">
                <a:latin typeface="Calibri" panose="020F0502020204030204" pitchFamily="34" charset="0"/>
                <a:ea typeface="Calibri" panose="020F0502020204030204" pitchFamily="34" charset="0"/>
                <a:cs typeface="Arial" panose="020B0604020202020204" pitchFamily="34" charset="0"/>
              </a:rPr>
              <a:t>. Results were analysed but published only in the TESS book because bids to build Reciprocal Environmental Support were not funded until the Community Sustainability Platform approach was approved for Pro-Coast.</a:t>
            </a:r>
          </a:p>
        </p:txBody>
      </p:sp>
    </p:spTree>
    <p:extLst>
      <p:ext uri="{BB962C8B-B14F-4D97-AF65-F5344CB8AC3E}">
        <p14:creationId xmlns:p14="http://schemas.microsoft.com/office/powerpoint/2010/main" val="2852259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Title 2">
            <a:extLst>
              <a:ext uri="{FF2B5EF4-FFF2-40B4-BE49-F238E27FC236}">
                <a16:creationId xmlns:a16="http://schemas.microsoft.com/office/drawing/2014/main" id="{E4E76E14-3DB4-A593-A115-D6B80ED701E5}"/>
              </a:ext>
            </a:extLst>
          </p:cNvPr>
          <p:cNvSpPr>
            <a:spLocks noGrp="1"/>
          </p:cNvSpPr>
          <p:nvPr>
            <p:ph type="title"/>
          </p:nvPr>
        </p:nvSpPr>
        <p:spPr>
          <a:xfrm>
            <a:off x="-1" y="0"/>
            <a:ext cx="9882293" cy="785706"/>
          </a:xfrm>
        </p:spPr>
        <p:txBody>
          <a:bodyPr>
            <a:normAutofit/>
          </a:bodyPr>
          <a:lstStyle/>
          <a:p>
            <a:r>
              <a:rPr lang="en-GB" sz="3200" dirty="0"/>
              <a:t>To 150 LAU2s in TESS, intro &amp; 3 pages (last follows)</a:t>
            </a:r>
          </a:p>
        </p:txBody>
      </p:sp>
      <p:pic>
        <p:nvPicPr>
          <p:cNvPr id="4" name="Picture 3">
            <a:extLst>
              <a:ext uri="{FF2B5EF4-FFF2-40B4-BE49-F238E27FC236}">
                <a16:creationId xmlns:a16="http://schemas.microsoft.com/office/drawing/2014/main" id="{76B31A41-06DD-34D4-036D-07D95619CB55}"/>
              </a:ext>
            </a:extLst>
          </p:cNvPr>
          <p:cNvPicPr>
            <a:picLocks noChangeAspect="1"/>
          </p:cNvPicPr>
          <p:nvPr/>
        </p:nvPicPr>
        <p:blipFill>
          <a:blip r:embed="rId3"/>
          <a:stretch>
            <a:fillRect/>
          </a:stretch>
        </p:blipFill>
        <p:spPr>
          <a:xfrm>
            <a:off x="0" y="739844"/>
            <a:ext cx="11669814" cy="6118155"/>
          </a:xfrm>
          <a:prstGeom prst="rect">
            <a:avLst/>
          </a:prstGeom>
        </p:spPr>
      </p:pic>
    </p:spTree>
    <p:extLst>
      <p:ext uri="{BB962C8B-B14F-4D97-AF65-F5344CB8AC3E}">
        <p14:creationId xmlns:p14="http://schemas.microsoft.com/office/powerpoint/2010/main" val="3815580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Title 2">
            <a:extLst>
              <a:ext uri="{FF2B5EF4-FFF2-40B4-BE49-F238E27FC236}">
                <a16:creationId xmlns:a16="http://schemas.microsoft.com/office/drawing/2014/main" id="{E4E76E14-3DB4-A593-A115-D6B80ED701E5}"/>
              </a:ext>
            </a:extLst>
          </p:cNvPr>
          <p:cNvSpPr>
            <a:spLocks noGrp="1"/>
          </p:cNvSpPr>
          <p:nvPr>
            <p:ph type="title"/>
          </p:nvPr>
        </p:nvSpPr>
        <p:spPr>
          <a:xfrm>
            <a:off x="0" y="345441"/>
            <a:ext cx="9320108" cy="643466"/>
          </a:xfrm>
        </p:spPr>
        <p:txBody>
          <a:bodyPr>
            <a:normAutofit/>
          </a:bodyPr>
          <a:lstStyle/>
          <a:p>
            <a:pPr algn="ctr"/>
            <a:r>
              <a:rPr lang="en-GB" dirty="0"/>
              <a:t>Slide title</a:t>
            </a:r>
          </a:p>
        </p:txBody>
      </p:sp>
      <p:pic>
        <p:nvPicPr>
          <p:cNvPr id="4" name="Picture 3">
            <a:extLst>
              <a:ext uri="{FF2B5EF4-FFF2-40B4-BE49-F238E27FC236}">
                <a16:creationId xmlns:a16="http://schemas.microsoft.com/office/drawing/2014/main" id="{BA8A75E7-0C54-3506-A58D-1F3F32C80814}"/>
              </a:ext>
            </a:extLst>
          </p:cNvPr>
          <p:cNvPicPr>
            <a:picLocks noChangeAspect="1"/>
          </p:cNvPicPr>
          <p:nvPr/>
        </p:nvPicPr>
        <p:blipFill>
          <a:blip r:embed="rId3"/>
          <a:stretch>
            <a:fillRect/>
          </a:stretch>
        </p:blipFill>
        <p:spPr>
          <a:xfrm>
            <a:off x="523479" y="0"/>
            <a:ext cx="11145042" cy="6858000"/>
          </a:xfrm>
          <a:prstGeom prst="rect">
            <a:avLst/>
          </a:prstGeom>
        </p:spPr>
      </p:pic>
    </p:spTree>
    <p:extLst>
      <p:ext uri="{BB962C8B-B14F-4D97-AF65-F5344CB8AC3E}">
        <p14:creationId xmlns:p14="http://schemas.microsoft.com/office/powerpoint/2010/main" val="1204452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3" name="Title 2">
            <a:extLst>
              <a:ext uri="{FF2B5EF4-FFF2-40B4-BE49-F238E27FC236}">
                <a16:creationId xmlns:a16="http://schemas.microsoft.com/office/drawing/2014/main" id="{E4E76E14-3DB4-A593-A115-D6B80ED701E5}"/>
              </a:ext>
            </a:extLst>
          </p:cNvPr>
          <p:cNvSpPr>
            <a:spLocks noGrp="1"/>
          </p:cNvSpPr>
          <p:nvPr>
            <p:ph type="title"/>
          </p:nvPr>
        </p:nvSpPr>
        <p:spPr>
          <a:xfrm>
            <a:off x="0" y="345441"/>
            <a:ext cx="9320108" cy="643466"/>
          </a:xfrm>
        </p:spPr>
        <p:txBody>
          <a:bodyPr>
            <a:normAutofit/>
          </a:bodyPr>
          <a:lstStyle/>
          <a:p>
            <a:pPr algn="ctr"/>
            <a:r>
              <a:rPr lang="en-GB" dirty="0"/>
              <a:t>Slide title</a:t>
            </a:r>
          </a:p>
        </p:txBody>
      </p:sp>
      <p:pic>
        <p:nvPicPr>
          <p:cNvPr id="5" name="Picture 4">
            <a:extLst>
              <a:ext uri="{FF2B5EF4-FFF2-40B4-BE49-F238E27FC236}">
                <a16:creationId xmlns:a16="http://schemas.microsoft.com/office/drawing/2014/main" id="{97631EEE-8431-917B-52B0-D6AC4D1E8464}"/>
              </a:ext>
            </a:extLst>
          </p:cNvPr>
          <p:cNvPicPr>
            <a:picLocks noChangeAspect="1"/>
          </p:cNvPicPr>
          <p:nvPr/>
        </p:nvPicPr>
        <p:blipFill rotWithShape="1">
          <a:blip r:embed="rId3"/>
          <a:srcRect l="2283" t="4049" r="543" b="1926"/>
          <a:stretch/>
        </p:blipFill>
        <p:spPr>
          <a:xfrm>
            <a:off x="0" y="0"/>
            <a:ext cx="12192000" cy="6875094"/>
          </a:xfrm>
          <a:prstGeom prst="rect">
            <a:avLst/>
          </a:prstGeom>
        </p:spPr>
      </p:pic>
    </p:spTree>
    <p:extLst>
      <p:ext uri="{BB962C8B-B14F-4D97-AF65-F5344CB8AC3E}">
        <p14:creationId xmlns:p14="http://schemas.microsoft.com/office/powerpoint/2010/main" val="3994479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Picture 1">
            <a:extLst>
              <a:ext uri="{FF2B5EF4-FFF2-40B4-BE49-F238E27FC236}">
                <a16:creationId xmlns:a16="http://schemas.microsoft.com/office/drawing/2014/main" id="{EAF0B2F6-7311-A624-1EF0-9E34E8627B7B}"/>
              </a:ext>
            </a:extLst>
          </p:cNvPr>
          <p:cNvPicPr>
            <a:picLocks noChangeAspect="1"/>
          </p:cNvPicPr>
          <p:nvPr/>
        </p:nvPicPr>
        <p:blipFill>
          <a:blip r:embed="rId3"/>
          <a:stretch>
            <a:fillRect/>
          </a:stretch>
        </p:blipFill>
        <p:spPr>
          <a:xfrm>
            <a:off x="2447737" y="157757"/>
            <a:ext cx="7296525" cy="5702593"/>
          </a:xfrm>
          <a:prstGeom prst="rect">
            <a:avLst/>
          </a:prstGeom>
        </p:spPr>
      </p:pic>
      <p:sp>
        <p:nvSpPr>
          <p:cNvPr id="4" name="Text Placeholder 12">
            <a:extLst>
              <a:ext uri="{FF2B5EF4-FFF2-40B4-BE49-F238E27FC236}">
                <a16:creationId xmlns:a16="http://schemas.microsoft.com/office/drawing/2014/main" id="{952997CA-1B36-D519-53F6-4B40A8628B13}"/>
              </a:ext>
            </a:extLst>
          </p:cNvPr>
          <p:cNvSpPr>
            <a:spLocks noGrp="1"/>
          </p:cNvSpPr>
          <p:nvPr>
            <p:ph type="body" idx="1"/>
          </p:nvPr>
        </p:nvSpPr>
        <p:spPr>
          <a:xfrm>
            <a:off x="196427" y="0"/>
            <a:ext cx="2506133" cy="7335520"/>
          </a:xfrm>
        </p:spPr>
        <p:txBody>
          <a:bodyPr>
            <a:noAutofit/>
          </a:bodyPr>
          <a:lstStyle/>
          <a:p>
            <a:pPr marL="137160" indent="0">
              <a:lnSpc>
                <a:spcPct val="107000"/>
              </a:lnSpc>
              <a:spcAft>
                <a:spcPts val="800"/>
              </a:spcAft>
              <a:buNone/>
            </a:pPr>
            <a:r>
              <a:rPr lang="en-GB" sz="1700" dirty="0">
                <a:effectLst/>
                <a:latin typeface="Calibri" panose="020F0502020204030204" pitchFamily="34" charset="0"/>
                <a:ea typeface="Calibri" panose="020F0502020204030204" pitchFamily="34" charset="0"/>
                <a:cs typeface="Arial" panose="020B0604020202020204" pitchFamily="34" charset="0"/>
              </a:rPr>
              <a:t>The grey highlight on the previous slide shows six questions on benefits of Ecosystem Services and six on costs. </a:t>
            </a:r>
            <a:r>
              <a:rPr lang="en-GB" sz="1700" dirty="0">
                <a:latin typeface="Calibri" panose="020F0502020204030204" pitchFamily="34" charset="0"/>
                <a:ea typeface="Calibri" panose="020F0502020204030204" pitchFamily="34" charset="0"/>
                <a:cs typeface="Arial" panose="020B0604020202020204" pitchFamily="34" charset="0"/>
              </a:rPr>
              <a:t>A ‘cheap and cheerful’ Index of ‘Nature-Positivity’ (NPI) subtracted the average costs from the average benefit scores. </a:t>
            </a:r>
          </a:p>
          <a:p>
            <a:pPr marL="137160" indent="0">
              <a:lnSpc>
                <a:spcPct val="107000"/>
              </a:lnSpc>
              <a:spcAft>
                <a:spcPts val="800"/>
              </a:spcAft>
              <a:buNone/>
            </a:pPr>
            <a:r>
              <a:rPr lang="en-GB" sz="1700" dirty="0">
                <a:latin typeface="Calibri" panose="020F0502020204030204" pitchFamily="34" charset="0"/>
                <a:ea typeface="Calibri" panose="020F0502020204030204" pitchFamily="34" charset="0"/>
                <a:cs typeface="Arial" panose="020B0604020202020204" pitchFamily="34" charset="0"/>
              </a:rPr>
              <a:t>With Environmental Impact Assessments and Strategic EAs a major aspect of TESS (as shown right in relation to demography and political stability), we were surprised that the single strongest relation with EA score was NPI (see next slide).</a:t>
            </a:r>
            <a:endParaRPr lang="en-GB" sz="17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itle 11">
            <a:extLst>
              <a:ext uri="{FF2B5EF4-FFF2-40B4-BE49-F238E27FC236}">
                <a16:creationId xmlns:a16="http://schemas.microsoft.com/office/drawing/2014/main" id="{D3E7B28B-4F5B-37B5-6B7F-6D2767ABDC6E}"/>
              </a:ext>
            </a:extLst>
          </p:cNvPr>
          <p:cNvSpPr>
            <a:spLocks noGrp="1"/>
          </p:cNvSpPr>
          <p:nvPr>
            <p:ph type="title"/>
          </p:nvPr>
        </p:nvSpPr>
        <p:spPr>
          <a:xfrm>
            <a:off x="629920" y="5967306"/>
            <a:ext cx="8927253" cy="890693"/>
          </a:xfrm>
        </p:spPr>
        <p:txBody>
          <a:bodyPr>
            <a:normAutofit fontScale="90000"/>
          </a:bodyPr>
          <a:lstStyle/>
          <a:p>
            <a:r>
              <a:rPr lang="en-GB" dirty="0"/>
              <a:t>              For more on TESS, see chapters at: </a:t>
            </a:r>
            <a:r>
              <a:rPr lang="en-GB" sz="2000" dirty="0">
                <a:hlinkClick r:id="rId4"/>
              </a:rPr>
              <a:t>https://www.sycl.net/file_link/00154/TESS(IGI)exCS_638502543666800760.zip</a:t>
            </a:r>
            <a:r>
              <a:rPr lang="en-GB" sz="2000" dirty="0"/>
              <a:t>  </a:t>
            </a:r>
          </a:p>
        </p:txBody>
      </p:sp>
    </p:spTree>
    <p:extLst>
      <p:ext uri="{BB962C8B-B14F-4D97-AF65-F5344CB8AC3E}">
        <p14:creationId xmlns:p14="http://schemas.microsoft.com/office/powerpoint/2010/main" val="3750741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4" name="Picture 3">
            <a:extLst>
              <a:ext uri="{FF2B5EF4-FFF2-40B4-BE49-F238E27FC236}">
                <a16:creationId xmlns:a16="http://schemas.microsoft.com/office/drawing/2014/main" id="{51AB368E-D708-551E-0CC9-FC6DB827DB7F}"/>
              </a:ext>
            </a:extLst>
          </p:cNvPr>
          <p:cNvPicPr>
            <a:picLocks noChangeAspect="1"/>
          </p:cNvPicPr>
          <p:nvPr/>
        </p:nvPicPr>
        <p:blipFill>
          <a:blip r:embed="rId3"/>
          <a:stretch>
            <a:fillRect/>
          </a:stretch>
        </p:blipFill>
        <p:spPr>
          <a:xfrm>
            <a:off x="467360" y="0"/>
            <a:ext cx="10957582" cy="6858000"/>
          </a:xfrm>
          <a:prstGeom prst="rect">
            <a:avLst/>
          </a:prstGeom>
        </p:spPr>
      </p:pic>
    </p:spTree>
    <p:extLst>
      <p:ext uri="{BB962C8B-B14F-4D97-AF65-F5344CB8AC3E}">
        <p14:creationId xmlns:p14="http://schemas.microsoft.com/office/powerpoint/2010/main" val="903957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2" name="Title 11">
            <a:extLst>
              <a:ext uri="{FF2B5EF4-FFF2-40B4-BE49-F238E27FC236}">
                <a16:creationId xmlns:a16="http://schemas.microsoft.com/office/drawing/2014/main" id="{11025461-334E-BA1F-09E6-C6DC4DB32A97}"/>
              </a:ext>
            </a:extLst>
          </p:cNvPr>
          <p:cNvSpPr>
            <a:spLocks noGrp="1"/>
          </p:cNvSpPr>
          <p:nvPr>
            <p:ph type="title"/>
          </p:nvPr>
        </p:nvSpPr>
        <p:spPr>
          <a:xfrm>
            <a:off x="599440" y="274320"/>
            <a:ext cx="8798559" cy="670560"/>
          </a:xfrm>
        </p:spPr>
        <p:txBody>
          <a:bodyPr>
            <a:normAutofit/>
          </a:bodyPr>
          <a:lstStyle/>
          <a:p>
            <a:pPr algn="ctr"/>
            <a:r>
              <a:rPr lang="en-GB" dirty="0"/>
              <a:t>Following TESS: potential for PRO-COAST</a:t>
            </a:r>
          </a:p>
        </p:txBody>
      </p:sp>
      <p:sp>
        <p:nvSpPr>
          <p:cNvPr id="13" name="Text Placeholder 12">
            <a:extLst>
              <a:ext uri="{FF2B5EF4-FFF2-40B4-BE49-F238E27FC236}">
                <a16:creationId xmlns:a16="http://schemas.microsoft.com/office/drawing/2014/main" id="{49860504-34C8-93AA-F29F-FE850DD95283}"/>
              </a:ext>
            </a:extLst>
          </p:cNvPr>
          <p:cNvSpPr>
            <a:spLocks noGrp="1"/>
          </p:cNvSpPr>
          <p:nvPr>
            <p:ph type="body" idx="1"/>
          </p:nvPr>
        </p:nvSpPr>
        <p:spPr>
          <a:xfrm>
            <a:off x="277707" y="1002452"/>
            <a:ext cx="9442026" cy="5581228"/>
          </a:xfrm>
        </p:spPr>
        <p:txBody>
          <a:bodyPr>
            <a:noAutofit/>
          </a:bodyPr>
          <a:lstStyle/>
          <a:p>
            <a:pPr>
              <a:lnSpc>
                <a:spcPct val="107000"/>
              </a:lnSpc>
              <a:spcAft>
                <a:spcPts val="800"/>
              </a:spcAft>
            </a:pPr>
            <a:r>
              <a:rPr lang="en-GB" sz="1700" dirty="0">
                <a:effectLst/>
                <a:latin typeface="Calibri" panose="020F0502020204030204" pitchFamily="34" charset="0"/>
                <a:ea typeface="Calibri" panose="020F0502020204030204" pitchFamily="34" charset="0"/>
                <a:cs typeface="Arial" panose="020B0604020202020204" pitchFamily="34" charset="0"/>
              </a:rPr>
              <a:t>ESUG has maintained </a:t>
            </a:r>
            <a:r>
              <a:rPr lang="en-GB" sz="1700" dirty="0">
                <a:latin typeface="Calibri" panose="020F0502020204030204" pitchFamily="34" charset="0"/>
                <a:ea typeface="Calibri" panose="020F0502020204030204" pitchFamily="34" charset="0"/>
                <a:cs typeface="Arial" panose="020B0604020202020204" pitchFamily="34" charset="0"/>
              </a:rPr>
              <a:t>a</a:t>
            </a:r>
            <a:r>
              <a:rPr lang="en-GB" sz="1700" dirty="0">
                <a:effectLst/>
                <a:latin typeface="Calibri" panose="020F0502020204030204" pitchFamily="34" charset="0"/>
                <a:ea typeface="Calibri" panose="020F0502020204030204" pitchFamily="34" charset="0"/>
                <a:cs typeface="Arial" panose="020B0604020202020204" pitchFamily="34" charset="0"/>
              </a:rPr>
              <a:t> Country Coordinator network and </a:t>
            </a:r>
            <a:r>
              <a:rPr lang="en-GB" sz="1700" dirty="0">
                <a:latin typeface="Calibri" panose="020F0502020204030204" pitchFamily="34" charset="0"/>
                <a:ea typeface="Calibri" panose="020F0502020204030204" pitchFamily="34" charset="0"/>
                <a:cs typeface="Arial" panose="020B0604020202020204" pitchFamily="34" charset="0"/>
              </a:rPr>
              <a:t>built software to facilitate organisation of networked support groups running multilingual websites linked to local-language satellite sites. See </a:t>
            </a:r>
            <a:r>
              <a:rPr lang="en-GB" sz="1700" dirty="0">
                <a:latin typeface="Calibri" panose="020F0502020204030204" pitchFamily="34" charset="0"/>
                <a:ea typeface="Calibri" panose="020F0502020204030204" pitchFamily="34" charset="0"/>
                <a:cs typeface="Arial" panose="020B0604020202020204" pitchFamily="34" charset="0"/>
                <a:hlinkClick r:id="rId3"/>
              </a:rPr>
              <a:t>www.Naturalliance.eu</a:t>
            </a:r>
            <a:r>
              <a:rPr lang="en-GB" sz="1700" dirty="0">
                <a:latin typeface="Calibri" panose="020F0502020204030204" pitchFamily="34" charset="0"/>
                <a:ea typeface="Calibri" panose="020F0502020204030204" pitchFamily="34" charset="0"/>
                <a:cs typeface="Arial" panose="020B0604020202020204" pitchFamily="34" charset="0"/>
              </a:rPr>
              <a:t> and </a:t>
            </a:r>
            <a:r>
              <a:rPr lang="en-GB" sz="1700" dirty="0">
                <a:latin typeface="Calibri" panose="020F0502020204030204" pitchFamily="34" charset="0"/>
                <a:ea typeface="Calibri" panose="020F0502020204030204" pitchFamily="34" charset="0"/>
                <a:cs typeface="Arial" panose="020B0604020202020204" pitchFamily="34" charset="0"/>
                <a:hlinkClick r:id="rId4"/>
              </a:rPr>
              <a:t>www.sakernet.org</a:t>
            </a:r>
            <a:r>
              <a:rPr lang="en-GB" sz="1700" dirty="0">
                <a:latin typeface="Calibri" panose="020F0502020204030204" pitchFamily="34" charset="0"/>
                <a:ea typeface="Calibri" panose="020F0502020204030204" pitchFamily="34" charset="0"/>
                <a:cs typeface="Arial" panose="020B0604020202020204" pitchFamily="34" charset="0"/>
              </a:rPr>
              <a:t> and </a:t>
            </a:r>
            <a:r>
              <a:rPr lang="en-GB" sz="1700" dirty="0">
                <a:latin typeface="Calibri" panose="020F0502020204030204" pitchFamily="34" charset="0"/>
                <a:ea typeface="Calibri" panose="020F0502020204030204" pitchFamily="34" charset="0"/>
                <a:cs typeface="Arial" panose="020B0604020202020204" pitchFamily="34" charset="0"/>
                <a:hlinkClick r:id="rId5"/>
              </a:rPr>
              <a:t>www.perdixnet.org</a:t>
            </a:r>
            <a:r>
              <a:rPr lang="en-GB" sz="1700" dirty="0">
                <a:latin typeface="Calibri" panose="020F0502020204030204" pitchFamily="34" charset="0"/>
                <a:ea typeface="Calibri" panose="020F0502020204030204" pitchFamily="34" charset="0"/>
                <a:cs typeface="Arial" panose="020B0604020202020204" pitchFamily="34" charset="0"/>
              </a:rPr>
              <a:t> and </a:t>
            </a:r>
            <a:r>
              <a:rPr lang="en-GB" sz="1700" dirty="0">
                <a:latin typeface="Calibri" panose="020F0502020204030204" pitchFamily="34" charset="0"/>
                <a:ea typeface="Calibri" panose="020F0502020204030204" pitchFamily="34" charset="0"/>
                <a:cs typeface="Arial" panose="020B0604020202020204" pitchFamily="34" charset="0"/>
                <a:hlinkClick r:id="rId6"/>
              </a:rPr>
              <a:t>www.Naturalliance.org</a:t>
            </a:r>
            <a:r>
              <a:rPr lang="en-GB" sz="1700" dirty="0">
                <a:latin typeface="Calibri" panose="020F0502020204030204" pitchFamily="34" charset="0"/>
                <a:ea typeface="Calibri" panose="020F0502020204030204" pitchFamily="34" charset="0"/>
                <a:cs typeface="Arial" panose="020B0604020202020204" pitchFamily="34" charset="0"/>
              </a:rPr>
              <a:t> </a:t>
            </a:r>
          </a:p>
          <a:p>
            <a:pPr>
              <a:lnSpc>
                <a:spcPct val="107000"/>
              </a:lnSpc>
              <a:spcAft>
                <a:spcPts val="800"/>
              </a:spcAft>
            </a:pPr>
            <a:r>
              <a:rPr lang="en-GB" sz="1700" dirty="0">
                <a:effectLst/>
                <a:latin typeface="Calibri" panose="020F0502020204030204" pitchFamily="34" charset="0"/>
                <a:ea typeface="Calibri" panose="020F0502020204030204" pitchFamily="34" charset="0"/>
                <a:cs typeface="Arial" panose="020B0604020202020204" pitchFamily="34" charset="0"/>
              </a:rPr>
              <a:t>Such a network is the basis for the </a:t>
            </a:r>
            <a:r>
              <a:rPr lang="en-GB" sz="1700" dirty="0">
                <a:effectLst/>
                <a:latin typeface="Calibri" panose="020F0502020204030204" pitchFamily="34" charset="0"/>
                <a:ea typeface="Calibri" panose="020F0502020204030204" pitchFamily="34" charset="0"/>
                <a:cs typeface="Arial" panose="020B0604020202020204" pitchFamily="34" charset="0"/>
                <a:hlinkClick r:id="rId7"/>
              </a:rPr>
              <a:t>PRO-COAST ‘web-site’</a:t>
            </a:r>
            <a:r>
              <a:rPr lang="en-GB" sz="1700" dirty="0">
                <a:effectLst/>
                <a:latin typeface="Calibri" panose="020F0502020204030204" pitchFamily="34" charset="0"/>
                <a:ea typeface="Calibri" panose="020F0502020204030204" pitchFamily="34" charset="0"/>
                <a:cs typeface="Arial" panose="020B0604020202020204" pitchFamily="34" charset="0"/>
              </a:rPr>
              <a:t>, which is already a network of two sites, one multilingual to test content in English before translation and the other an English satellite.</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This network forms the basis for the Community Sustainability Platform (CUSP), across which we can (a) exchange information and (b) organise Country Coordination teams for survey as in TESS.</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(a) is being used to provide decision support software for the UK Case Study initially, then for others as required and then to attract interest during roll-out of the CUSP across and beyond Europe.</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(b) The latter is an option for gathering quantitative data systematically, at national and/or at local community level, if relevant WP teams wish to develop appropriate questionnaires for this.</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If the Nature-Positivity Index is considered a useful attitude measure to include in such survey, NPI change over time in relation to national-level changes might provide a high-level publication. </a:t>
            </a:r>
          </a:p>
          <a:p>
            <a:pPr>
              <a:lnSpc>
                <a:spcPct val="107000"/>
              </a:lnSpc>
              <a:spcAft>
                <a:spcPts val="800"/>
              </a:spcAft>
            </a:pPr>
            <a:r>
              <a:rPr lang="en-GB" sz="1700" dirty="0">
                <a:latin typeface="Calibri" panose="020F0502020204030204" pitchFamily="34" charset="0"/>
                <a:ea typeface="Calibri" panose="020F0502020204030204" pitchFamily="34" charset="0"/>
                <a:cs typeface="Arial" panose="020B0604020202020204" pitchFamily="34" charset="0"/>
              </a:rPr>
              <a:t>There was even some data on pluralistic ignorance in TESS (see next slide).</a:t>
            </a:r>
          </a:p>
          <a:p>
            <a:pPr>
              <a:lnSpc>
                <a:spcPct val="107000"/>
              </a:lnSpc>
              <a:spcAft>
                <a:spcPts val="800"/>
              </a:spcAft>
            </a:pPr>
            <a:endParaRPr lang="en-GB" sz="17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15177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3" name="Picture 2">
            <a:extLst>
              <a:ext uri="{FF2B5EF4-FFF2-40B4-BE49-F238E27FC236}">
                <a16:creationId xmlns:a16="http://schemas.microsoft.com/office/drawing/2014/main" id="{3E511830-F0F5-35F1-8323-A9877A844945}"/>
              </a:ext>
            </a:extLst>
          </p:cNvPr>
          <p:cNvPicPr>
            <a:picLocks noChangeAspect="1"/>
          </p:cNvPicPr>
          <p:nvPr/>
        </p:nvPicPr>
        <p:blipFill>
          <a:blip r:embed="rId3"/>
          <a:stretch>
            <a:fillRect/>
          </a:stretch>
        </p:blipFill>
        <p:spPr>
          <a:xfrm>
            <a:off x="1220426" y="0"/>
            <a:ext cx="6852159" cy="6858000"/>
          </a:xfrm>
          <a:prstGeom prst="rect">
            <a:avLst/>
          </a:prstGeom>
        </p:spPr>
      </p:pic>
    </p:spTree>
    <p:extLst>
      <p:ext uri="{BB962C8B-B14F-4D97-AF65-F5344CB8AC3E}">
        <p14:creationId xmlns:p14="http://schemas.microsoft.com/office/powerpoint/2010/main" val="2856724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2" name="Title 11">
            <a:extLst>
              <a:ext uri="{FF2B5EF4-FFF2-40B4-BE49-F238E27FC236}">
                <a16:creationId xmlns:a16="http://schemas.microsoft.com/office/drawing/2014/main" id="{11025461-334E-BA1F-09E6-C6DC4DB32A97}"/>
              </a:ext>
            </a:extLst>
          </p:cNvPr>
          <p:cNvSpPr>
            <a:spLocks noGrp="1"/>
          </p:cNvSpPr>
          <p:nvPr>
            <p:ph type="title"/>
          </p:nvPr>
        </p:nvSpPr>
        <p:spPr>
          <a:xfrm>
            <a:off x="501227" y="3122085"/>
            <a:ext cx="8596668" cy="1320800"/>
          </a:xfrm>
        </p:spPr>
        <p:txBody>
          <a:bodyPr>
            <a:normAutofit/>
          </a:bodyPr>
          <a:lstStyle/>
          <a:p>
            <a:pPr algn="ctr"/>
            <a:r>
              <a:rPr lang="en-GB" sz="6000" dirty="0"/>
              <a:t>Thank you</a:t>
            </a:r>
          </a:p>
        </p:txBody>
      </p:sp>
    </p:spTree>
    <p:extLst>
      <p:ext uri="{BB962C8B-B14F-4D97-AF65-F5344CB8AC3E}">
        <p14:creationId xmlns:p14="http://schemas.microsoft.com/office/powerpoint/2010/main" val="1677766930"/>
      </p:ext>
    </p:extLst>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docProps/app.xml><?xml version="1.0" encoding="utf-8"?>
<Properties xmlns="http://schemas.openxmlformats.org/officeDocument/2006/extended-properties" xmlns:vt="http://schemas.openxmlformats.org/officeDocument/2006/docPropsVTypes">
  <Template/>
  <TotalTime>0</TotalTime>
  <Words>1466</Words>
  <Application>Microsoft Office PowerPoint</Application>
  <PresentationFormat>Widescreen</PresentationFormat>
  <Paragraphs>66</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Noto Sans Symbols</vt:lpstr>
      <vt:lpstr>Trebuchet MS</vt:lpstr>
      <vt:lpstr>Calibri</vt:lpstr>
      <vt:lpstr>Arial</vt:lpstr>
      <vt:lpstr>Facet</vt:lpstr>
      <vt:lpstr>PRO-COAST </vt:lpstr>
      <vt:lpstr>PRO-COAST – WP4 Framework Operationalising D4.1 SES framework design, variable selection, and measurement proxy development</vt:lpstr>
      <vt:lpstr>A stylized representation of the GEM-CON-BIO analytical framework cycle.</vt:lpstr>
      <vt:lpstr> A stylized representation of the relationship between the GEM-CON-BIO analytical framework and the DPSIR framework and also the policy development cycle</vt:lpstr>
      <vt:lpstr>Aims of the clusters of research questions </vt:lpstr>
      <vt:lpstr>For more on GEMCONBIO, see pages 27-42 at: https://www.sycl.net/file_link/00154/GEMCONBIO_638502544358372180.pdf </vt:lpstr>
      <vt:lpstr> A stylized representation of the relationship between the GEM-CON-BIO analytical framework and the DPSIR framework and also the policy development cycle</vt:lpstr>
      <vt:lpstr>The next project designed a Transactional Environmental Support System (TESS) for planning at all levels: National to Individual  </vt:lpstr>
      <vt:lpstr>Slide title</vt:lpstr>
      <vt:lpstr>The next project designed a Transactional Environmental Support System (TESS) for planning at all levels: Local Administrations  </vt:lpstr>
      <vt:lpstr>To 150 LAU2s in TESS, intro &amp; 3 pages (last follows)</vt:lpstr>
      <vt:lpstr>Slide title</vt:lpstr>
      <vt:lpstr>Slide title</vt:lpstr>
      <vt:lpstr>              For more on TESS, see chapters at: https://www.sycl.net/file_link/00154/TESS(IGI)exCS_638502543666800760.zip  </vt:lpstr>
      <vt:lpstr>PowerPoint Presentation</vt:lpstr>
      <vt:lpstr>Following TESS: potential for PRO-COAST</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PRO-COAST kick-off meeting, Brussels Partner’s presentations</dc:title>
  <dc:creator>Robert Kenward</dc:creator>
  <cp:lastModifiedBy>Robert Kenward</cp:lastModifiedBy>
  <cp:revision>36</cp:revision>
  <dcterms:modified xsi:type="dcterms:W3CDTF">2024-05-07T09:25:30Z</dcterms:modified>
</cp:coreProperties>
</file>