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F2F1"/>
    <a:srgbClr val="E9E9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40"/>
  </p:normalViewPr>
  <p:slideViewPr>
    <p:cSldViewPr snapToGrid="0">
      <p:cViewPr varScale="1">
        <p:scale>
          <a:sx n="110" d="100"/>
          <a:sy n="110" d="100"/>
        </p:scale>
        <p:origin x="588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AA9180-E084-4049-BD7C-612D6BF96B0E}" type="datetimeFigureOut">
              <a:rPr lang="en-GB" smtClean="0"/>
              <a:t>25/04/2023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77AD62-3974-4557-92DD-ABBDA56E47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0615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77AD62-3974-4557-92DD-ABBDA56E47E4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1799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23B31-5107-1D47-A323-0B9A48707758}" type="datetimeFigureOut">
              <a:rPr lang="en-DE" smtClean="0"/>
              <a:t>04/25/2023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426DC-F659-BE41-8465-60E47C62F883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196495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23B31-5107-1D47-A323-0B9A48707758}" type="datetimeFigureOut">
              <a:rPr lang="en-DE" smtClean="0"/>
              <a:t>04/25/2023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426DC-F659-BE41-8465-60E47C62F883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600654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23B31-5107-1D47-A323-0B9A48707758}" type="datetimeFigureOut">
              <a:rPr lang="en-DE" smtClean="0"/>
              <a:t>04/25/2023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426DC-F659-BE41-8465-60E47C62F883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723158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23B31-5107-1D47-A323-0B9A48707758}" type="datetimeFigureOut">
              <a:rPr lang="en-DE" smtClean="0"/>
              <a:t>04/25/2023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426DC-F659-BE41-8465-60E47C62F883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728095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23B31-5107-1D47-A323-0B9A48707758}" type="datetimeFigureOut">
              <a:rPr lang="en-DE" smtClean="0"/>
              <a:t>04/25/2023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426DC-F659-BE41-8465-60E47C62F883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995672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23B31-5107-1D47-A323-0B9A48707758}" type="datetimeFigureOut">
              <a:rPr lang="en-DE" smtClean="0"/>
              <a:t>04/25/2023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426DC-F659-BE41-8465-60E47C62F883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367149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23B31-5107-1D47-A323-0B9A48707758}" type="datetimeFigureOut">
              <a:rPr lang="en-DE" smtClean="0"/>
              <a:t>04/25/2023</a:t>
            </a:fld>
            <a:endParaRPr lang="en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426DC-F659-BE41-8465-60E47C62F883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742883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23B31-5107-1D47-A323-0B9A48707758}" type="datetimeFigureOut">
              <a:rPr lang="en-DE" smtClean="0"/>
              <a:t>04/25/2023</a:t>
            </a:fld>
            <a:endParaRPr lang="en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426DC-F659-BE41-8465-60E47C62F883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866090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23B31-5107-1D47-A323-0B9A48707758}" type="datetimeFigureOut">
              <a:rPr lang="en-DE" smtClean="0"/>
              <a:t>04/25/2023</a:t>
            </a:fld>
            <a:endParaRPr lang="en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426DC-F659-BE41-8465-60E47C62F883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974284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23B31-5107-1D47-A323-0B9A48707758}" type="datetimeFigureOut">
              <a:rPr lang="en-DE" smtClean="0"/>
              <a:t>04/25/2023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426DC-F659-BE41-8465-60E47C62F883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49163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23B31-5107-1D47-A323-0B9A48707758}" type="datetimeFigureOut">
              <a:rPr lang="en-DE" smtClean="0"/>
              <a:t>04/25/2023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426DC-F659-BE41-8465-60E47C62F883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064550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23B31-5107-1D47-A323-0B9A48707758}" type="datetimeFigureOut">
              <a:rPr lang="en-DE" smtClean="0"/>
              <a:t>04/25/2023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F426DC-F659-BE41-8465-60E47C62F883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05763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D02B4B2B-7B4A-3A5E-3567-2D48BF7B4F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180670"/>
              </p:ext>
            </p:extLst>
          </p:nvPr>
        </p:nvGraphicFramePr>
        <p:xfrm>
          <a:off x="1746988" y="0"/>
          <a:ext cx="6096000" cy="73240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337796781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172982142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931388816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3601903104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1561998669"/>
                    </a:ext>
                  </a:extLst>
                </a:gridCol>
              </a:tblGrid>
              <a:tr h="297180">
                <a:tc rowSpan="2" gridSpan="2">
                  <a:txBody>
                    <a:bodyPr/>
                    <a:lstStyle/>
                    <a:p>
                      <a:pPr algn="ctr"/>
                      <a:r>
                        <a:rPr lang="en-DE" sz="1500" b="1" dirty="0">
                          <a:ln>
                            <a:noFill/>
                          </a:ln>
                        </a:rPr>
                        <a:t>Practice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DE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DE" sz="1500" b="1" dirty="0">
                          <a:ln>
                            <a:noFill/>
                          </a:ln>
                        </a:rPr>
                        <a:t>Use Category</a:t>
                      </a:r>
                    </a:p>
                  </a:txBody>
                  <a:tcPr marL="68580" marR="68580" marT="34290" marB="3429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DE" sz="1500" b="1" dirty="0">
                          <a:ln>
                            <a:noFill/>
                          </a:ln>
                        </a:rPr>
                        <a:t>20-year global trends</a:t>
                      </a:r>
                    </a:p>
                  </a:txBody>
                  <a:tcPr marL="68580" marR="68580" marT="34290" marB="3429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1202582"/>
                  </a:ext>
                </a:extLst>
              </a:tr>
              <a:tr h="525780">
                <a:tc gridSpan="2" vMerge="1">
                  <a:txBody>
                    <a:bodyPr/>
                    <a:lstStyle/>
                    <a:p>
                      <a:endParaRPr lang="en-D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DE" sz="1500" b="1" dirty="0">
                          <a:ln>
                            <a:noFill/>
                          </a:ln>
                        </a:rPr>
                        <a:t>Use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DE" sz="1500" b="1" dirty="0">
                          <a:ln>
                            <a:noFill/>
                          </a:ln>
                        </a:rPr>
                        <a:t>Sustainab</a:t>
                      </a:r>
                      <a:r>
                        <a:rPr lang="en-GB" sz="1500" b="1" dirty="0" err="1">
                          <a:ln>
                            <a:noFill/>
                          </a:ln>
                        </a:rPr>
                        <a:t>i</a:t>
                      </a:r>
                      <a:r>
                        <a:rPr lang="en-DE" sz="1500" b="1" dirty="0">
                          <a:ln>
                            <a:noFill/>
                          </a:ln>
                        </a:rPr>
                        <a:t>l</a:t>
                      </a:r>
                      <a:r>
                        <a:rPr lang="en-GB" sz="1500" b="1" dirty="0" err="1">
                          <a:ln>
                            <a:noFill/>
                          </a:ln>
                        </a:rPr>
                        <a:t>ity</a:t>
                      </a:r>
                      <a:r>
                        <a:rPr lang="en-DE" sz="1500" b="1" dirty="0">
                          <a:ln>
                            <a:noFill/>
                          </a:ln>
                        </a:rPr>
                        <a:t> </a:t>
                      </a:r>
                      <a:r>
                        <a:rPr lang="en-GB" sz="1500" b="1" dirty="0">
                          <a:ln>
                            <a:noFill/>
                          </a:ln>
                        </a:rPr>
                        <a:t>of </a:t>
                      </a:r>
                      <a:r>
                        <a:rPr lang="en-DE" sz="1500" b="1" dirty="0">
                          <a:ln>
                            <a:noFill/>
                          </a:ln>
                        </a:rPr>
                        <a:t>Use</a:t>
                      </a:r>
                    </a:p>
                  </a:txBody>
                  <a:tcPr marL="68580" marR="68580" marT="34290" marB="3429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371140621"/>
                  </a:ext>
                </a:extLst>
              </a:tr>
              <a:tr h="396000">
                <a:tc rowSpan="5">
                  <a:txBody>
                    <a:bodyPr/>
                    <a:lstStyle/>
                    <a:p>
                      <a:pPr algn="ctr"/>
                      <a:r>
                        <a:rPr lang="en-DE" sz="1500" b="1" dirty="0">
                          <a:ln>
                            <a:noFill/>
                          </a:ln>
                        </a:rPr>
                        <a:t>Fishing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E9E9E9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en-DE" sz="1400" dirty="0">
                        <a:ln>
                          <a:noFill/>
                        </a:ln>
                      </a:endParaRPr>
                    </a:p>
                  </a:txBody>
                  <a:tcPr marL="68580" marR="68580" marT="34290" marB="34290"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DE" sz="1200" b="1" i="1" dirty="0">
                          <a:ln>
                            <a:noFill/>
                          </a:ln>
                        </a:rPr>
                        <a:t>Food /</a:t>
                      </a:r>
                      <a:r>
                        <a:rPr lang="en-GB" sz="1200" b="1" i="1" dirty="0">
                          <a:ln>
                            <a:noFill/>
                          </a:ln>
                        </a:rPr>
                        <a:t> </a:t>
                      </a:r>
                      <a:r>
                        <a:rPr lang="en-DE" sz="1200" b="1" i="1" dirty="0">
                          <a:ln>
                            <a:noFill/>
                          </a:ln>
                        </a:rPr>
                        <a:t>Feed</a:t>
                      </a:r>
                      <a:r>
                        <a:rPr lang="en-GB" sz="1200" b="1" i="1" dirty="0">
                          <a:ln>
                            <a:noFill/>
                          </a:ln>
                        </a:rPr>
                        <a:t> (big, well-managed)</a:t>
                      </a:r>
                      <a:endParaRPr lang="en-DE" sz="1200" b="1" i="1" dirty="0">
                        <a:ln>
                          <a:noFill/>
                        </a:ln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i="1" dirty="0">
                          <a:ln>
                            <a:noFill/>
                          </a:ln>
                        </a:rPr>
                        <a:t>Strong decrease</a:t>
                      </a:r>
                      <a:endParaRPr lang="en-DE" sz="1200" i="1" dirty="0">
                        <a:ln>
                          <a:noFill/>
                        </a:ln>
                      </a:endParaRPr>
                    </a:p>
                  </a:txBody>
                  <a:tcPr marL="68580" marR="68580" marT="34290" marB="3429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i="1" dirty="0">
                          <a:ln>
                            <a:noFill/>
                          </a:ln>
                        </a:rPr>
                        <a:t>Strong increase</a:t>
                      </a:r>
                      <a:endParaRPr lang="en-DE" sz="1200" i="1" dirty="0">
                        <a:ln>
                          <a:noFill/>
                        </a:ln>
                      </a:endParaRPr>
                    </a:p>
                  </a:txBody>
                  <a:tcPr marL="68580" marR="68580" marT="34290" marB="3429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687269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DE" sz="1200" b="1" i="1" dirty="0">
                          <a:ln>
                            <a:noFill/>
                          </a:ln>
                        </a:rPr>
                        <a:t>Food /</a:t>
                      </a:r>
                      <a:r>
                        <a:rPr lang="en-GB" sz="1200" b="1" i="1" dirty="0">
                          <a:ln>
                            <a:noFill/>
                          </a:ln>
                        </a:rPr>
                        <a:t> </a:t>
                      </a:r>
                      <a:r>
                        <a:rPr lang="en-DE" sz="1200" b="1" i="1" dirty="0">
                          <a:ln>
                            <a:noFill/>
                          </a:ln>
                        </a:rPr>
                        <a:t>Feed</a:t>
                      </a:r>
                      <a:r>
                        <a:rPr lang="en-GB" sz="1200" b="1" i="1" dirty="0">
                          <a:ln>
                            <a:noFill/>
                          </a:ln>
                        </a:rPr>
                        <a:t> (big, weakly</a:t>
                      </a:r>
                      <a:r>
                        <a:rPr lang="en-GB" sz="900" b="1" i="1" dirty="0">
                          <a:ln>
                            <a:noFill/>
                          </a:ln>
                        </a:rPr>
                        <a:t>-</a:t>
                      </a:r>
                      <a:r>
                        <a:rPr lang="en-GB" sz="1200" b="1" i="1" dirty="0">
                          <a:ln>
                            <a:noFill/>
                          </a:ln>
                        </a:rPr>
                        <a:t>managed)</a:t>
                      </a:r>
                      <a:endParaRPr lang="en-DE" sz="1200" b="1" i="1" dirty="0">
                        <a:ln>
                          <a:noFill/>
                        </a:ln>
                      </a:endParaRPr>
                    </a:p>
                  </a:txBody>
                  <a:tcPr marL="27000" marR="2700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i="1" dirty="0">
                          <a:ln>
                            <a:noFill/>
                          </a:ln>
                        </a:rPr>
                        <a:t>Weak increase</a:t>
                      </a:r>
                      <a:endParaRPr lang="en-DE" sz="1200" i="1" dirty="0">
                        <a:ln>
                          <a:noFill/>
                        </a:ln>
                      </a:endParaRPr>
                    </a:p>
                  </a:txBody>
                  <a:tcPr marL="68580" marR="68580" marT="34290" marB="3429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i="1" dirty="0">
                          <a:ln>
                            <a:noFill/>
                          </a:ln>
                        </a:rPr>
                        <a:t>Uncertain</a:t>
                      </a:r>
                      <a:endParaRPr lang="en-DE" sz="1200" i="1" dirty="0">
                        <a:ln>
                          <a:noFill/>
                        </a:ln>
                      </a:endParaRPr>
                    </a:p>
                  </a:txBody>
                  <a:tcPr marL="68580" marR="68580" marT="34290" marB="3429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438029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DE" sz="1200" b="1" i="1" dirty="0">
                          <a:ln>
                            <a:noFill/>
                          </a:ln>
                        </a:rPr>
                        <a:t>Food /</a:t>
                      </a:r>
                      <a:r>
                        <a:rPr lang="en-GB" sz="1200" b="1" i="1" dirty="0">
                          <a:ln>
                            <a:noFill/>
                          </a:ln>
                        </a:rPr>
                        <a:t> </a:t>
                      </a:r>
                      <a:r>
                        <a:rPr lang="en-DE" sz="1200" b="1" i="1" dirty="0">
                          <a:ln>
                            <a:noFill/>
                          </a:ln>
                        </a:rPr>
                        <a:t>Feed</a:t>
                      </a:r>
                      <a:r>
                        <a:rPr lang="en-GB" sz="1200" b="1" i="1" dirty="0">
                          <a:ln>
                            <a:noFill/>
                          </a:ln>
                        </a:rPr>
                        <a:t>    (small-scale)</a:t>
                      </a:r>
                      <a:endParaRPr lang="en-DE" sz="1200" b="1" i="1" dirty="0">
                        <a:ln>
                          <a:noFill/>
                        </a:ln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i="1" dirty="0">
                          <a:ln>
                            <a:noFill/>
                          </a:ln>
                        </a:rPr>
                        <a:t>Uncertain</a:t>
                      </a:r>
                      <a:endParaRPr lang="en-DE" sz="1200" i="1" dirty="0">
                        <a:ln>
                          <a:noFill/>
                        </a:ln>
                      </a:endParaRPr>
                    </a:p>
                  </a:txBody>
                  <a:tcPr marL="68580" marR="68580" marT="34290" marB="3429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i="1" dirty="0">
                          <a:ln>
                            <a:noFill/>
                          </a:ln>
                        </a:rPr>
                        <a:t>Uncertain</a:t>
                      </a:r>
                      <a:endParaRPr lang="en-DE" sz="1200" i="1" dirty="0">
                        <a:ln>
                          <a:noFill/>
                        </a:ln>
                      </a:endParaRPr>
                    </a:p>
                  </a:txBody>
                  <a:tcPr marL="68580" marR="68580" marT="34290" marB="3429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815814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DE" sz="1200" b="1" i="1" dirty="0">
                          <a:ln>
                            <a:noFill/>
                          </a:ln>
                        </a:rPr>
                        <a:t>Medicine / Hygiene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i="1" dirty="0">
                          <a:ln>
                            <a:noFill/>
                          </a:ln>
                        </a:rPr>
                        <a:t>Strong increase</a:t>
                      </a:r>
                      <a:endParaRPr lang="en-DE" sz="1200" i="1" dirty="0">
                        <a:ln>
                          <a:noFill/>
                        </a:ln>
                      </a:endParaRPr>
                    </a:p>
                  </a:txBody>
                  <a:tcPr marL="68580" marR="68580" marT="34290" marB="3429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i="1" dirty="0">
                          <a:ln>
                            <a:noFill/>
                          </a:ln>
                        </a:rPr>
                        <a:t>Uncertain</a:t>
                      </a:r>
                      <a:endParaRPr lang="en-DE" sz="1200" i="1" dirty="0">
                        <a:ln>
                          <a:noFill/>
                        </a:ln>
                      </a:endParaRPr>
                    </a:p>
                  </a:txBody>
                  <a:tcPr marL="68580" marR="68580" marT="34290" marB="3429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8974012"/>
                  </a:ext>
                </a:extLst>
              </a:tr>
              <a:tr h="432000">
                <a:tc vMerge="1">
                  <a:txBody>
                    <a:bodyPr/>
                    <a:lstStyle/>
                    <a:p>
                      <a:endParaRPr lang="en-DE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DE" sz="1200" b="1" i="1" dirty="0">
                          <a:ln>
                            <a:noFill/>
                          </a:ln>
                        </a:rPr>
                        <a:t>Recreation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i="1" dirty="0">
                          <a:ln>
                            <a:noFill/>
                          </a:ln>
                        </a:rPr>
                        <a:t>Strong increase</a:t>
                      </a:r>
                      <a:endParaRPr lang="en-DE" sz="1200" i="1" dirty="0">
                        <a:ln>
                          <a:noFill/>
                        </a:ln>
                      </a:endParaRPr>
                    </a:p>
                  </a:txBody>
                  <a:tcPr marL="68580" marR="68580" marT="34290" marB="3429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i="1" dirty="0">
                          <a:ln>
                            <a:noFill/>
                          </a:ln>
                        </a:rPr>
                        <a:t>Uncertain</a:t>
                      </a:r>
                      <a:endParaRPr lang="en-DE" sz="1200" i="1" dirty="0">
                        <a:ln>
                          <a:noFill/>
                        </a:ln>
                      </a:endParaRPr>
                    </a:p>
                  </a:txBody>
                  <a:tcPr marL="68580" marR="68580" marT="34290" marB="3429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1310601"/>
                  </a:ext>
                </a:extLst>
              </a:tr>
              <a:tr h="432000">
                <a:tc rowSpan="3">
                  <a:txBody>
                    <a:bodyPr/>
                    <a:lstStyle/>
                    <a:p>
                      <a:pPr algn="ctr"/>
                      <a:r>
                        <a:rPr lang="en-DE" sz="1500" b="1" dirty="0">
                          <a:ln>
                            <a:noFill/>
                          </a:ln>
                        </a:rPr>
                        <a:t>Gathering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2F2F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endParaRPr lang="en-DE" sz="1400" dirty="0">
                        <a:ln>
                          <a:noFill/>
                        </a:ln>
                      </a:endParaRPr>
                    </a:p>
                  </a:txBody>
                  <a:tcPr marL="68580" marR="68580" marT="34290" marB="34290">
                    <a:solidFill>
                      <a:srgbClr val="F2F2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DE" sz="1200" b="1" i="1" dirty="0">
                          <a:ln>
                            <a:noFill/>
                          </a:ln>
                        </a:rPr>
                        <a:t>Food / Feed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i="1" dirty="0">
                          <a:ln>
                            <a:noFill/>
                          </a:ln>
                        </a:rPr>
                        <a:t>Weak increase</a:t>
                      </a:r>
                      <a:endParaRPr lang="en-DE" sz="1200" i="1" dirty="0">
                        <a:ln>
                          <a:noFill/>
                        </a:ln>
                      </a:endParaRPr>
                    </a:p>
                  </a:txBody>
                  <a:tcPr marL="68580" marR="68580" marT="34290" marB="3429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i="1" dirty="0">
                          <a:ln>
                            <a:noFill/>
                          </a:ln>
                        </a:rPr>
                        <a:t>Stable</a:t>
                      </a:r>
                      <a:endParaRPr lang="en-DE" sz="1200" i="1" dirty="0">
                        <a:ln>
                          <a:noFill/>
                        </a:ln>
                      </a:endParaRPr>
                    </a:p>
                  </a:txBody>
                  <a:tcPr marL="68580" marR="68580" marT="34290" marB="3429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5753507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endParaRPr lang="en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DE" sz="1200" b="1" i="1" dirty="0">
                          <a:ln>
                            <a:noFill/>
                          </a:ln>
                        </a:rPr>
                        <a:t>Medicine / Hygiene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i="1" dirty="0">
                          <a:ln>
                            <a:noFill/>
                          </a:ln>
                        </a:rPr>
                        <a:t>Strong increase</a:t>
                      </a:r>
                      <a:endParaRPr lang="en-DE" sz="1200" i="1" dirty="0">
                        <a:ln>
                          <a:noFill/>
                        </a:ln>
                      </a:endParaRPr>
                    </a:p>
                  </a:txBody>
                  <a:tcPr marL="68580" marR="68580" marT="34290" marB="3429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i="1" dirty="0">
                          <a:ln>
                            <a:noFill/>
                          </a:ln>
                        </a:rPr>
                        <a:t>Uncertain</a:t>
                      </a:r>
                      <a:endParaRPr lang="en-DE" sz="1200" i="1" dirty="0">
                        <a:ln>
                          <a:noFill/>
                        </a:ln>
                      </a:endParaRPr>
                    </a:p>
                  </a:txBody>
                  <a:tcPr marL="68580" marR="68580" marT="34290" marB="3429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306262"/>
                  </a:ext>
                </a:extLst>
              </a:tr>
              <a:tr h="434340">
                <a:tc vMerge="1">
                  <a:txBody>
                    <a:bodyPr/>
                    <a:lstStyle/>
                    <a:p>
                      <a:endParaRPr lang="en-DE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DE" sz="1200" b="1" i="1" dirty="0">
                          <a:ln>
                            <a:noFill/>
                          </a:ln>
                        </a:rPr>
                        <a:t>Decorative / Aesthetic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i="1" dirty="0">
                          <a:ln>
                            <a:noFill/>
                          </a:ln>
                        </a:rPr>
                        <a:t>Weak increase</a:t>
                      </a:r>
                      <a:endParaRPr lang="en-DE" sz="1200" i="1" dirty="0">
                        <a:ln>
                          <a:noFill/>
                        </a:ln>
                      </a:endParaRPr>
                    </a:p>
                  </a:txBody>
                  <a:tcPr marL="68580" marR="68580" marT="34290" marB="3429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i="1" dirty="0">
                          <a:ln>
                            <a:noFill/>
                          </a:ln>
                        </a:rPr>
                        <a:t>Stable</a:t>
                      </a:r>
                      <a:endParaRPr lang="en-DE" sz="1200" i="1" dirty="0">
                        <a:ln>
                          <a:noFill/>
                        </a:ln>
                      </a:endParaRPr>
                    </a:p>
                  </a:txBody>
                  <a:tcPr marL="68580" marR="68580" marT="34290" marB="3429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6452262"/>
                  </a:ext>
                </a:extLst>
              </a:tr>
              <a:tr h="432000">
                <a:tc rowSpan="2">
                  <a:txBody>
                    <a:bodyPr/>
                    <a:lstStyle/>
                    <a:p>
                      <a:pPr algn="ctr"/>
                      <a:r>
                        <a:rPr lang="en-DE" sz="1500" b="1" dirty="0">
                          <a:ln>
                            <a:noFill/>
                          </a:ln>
                        </a:rPr>
                        <a:t>Logging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E9E9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DE" sz="1400" dirty="0">
                        <a:ln>
                          <a:noFill/>
                        </a:ln>
                      </a:endParaRPr>
                    </a:p>
                  </a:txBody>
                  <a:tcPr marL="68580" marR="68580" marT="34290" marB="34290"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DE" sz="1200" b="1" i="1" dirty="0">
                          <a:ln>
                            <a:noFill/>
                          </a:ln>
                        </a:rPr>
                        <a:t>Material</a:t>
                      </a:r>
                      <a:r>
                        <a:rPr lang="en-GB" sz="1200" b="1" i="1" dirty="0">
                          <a:ln>
                            <a:noFill/>
                          </a:ln>
                        </a:rPr>
                        <a:t>s /</a:t>
                      </a:r>
                      <a:r>
                        <a:rPr lang="en-DE" sz="1200" b="1" i="1" dirty="0">
                          <a:ln>
                            <a:noFill/>
                          </a:ln>
                        </a:rPr>
                        <a:t> Construction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i="1" dirty="0">
                          <a:ln>
                            <a:noFill/>
                          </a:ln>
                        </a:rPr>
                        <a:t>Strong increase</a:t>
                      </a:r>
                      <a:endParaRPr lang="en-DE" sz="1200" i="1" dirty="0">
                        <a:ln>
                          <a:noFill/>
                        </a:ln>
                      </a:endParaRPr>
                    </a:p>
                  </a:txBody>
                  <a:tcPr marL="68580" marR="68580" marT="34290" marB="3429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i="1" dirty="0">
                          <a:ln>
                            <a:noFill/>
                          </a:ln>
                        </a:rPr>
                        <a:t>Uncertain</a:t>
                      </a:r>
                      <a:endParaRPr lang="en-DE" sz="1200" i="1" dirty="0">
                        <a:ln>
                          <a:noFill/>
                        </a:ln>
                      </a:endParaRPr>
                    </a:p>
                  </a:txBody>
                  <a:tcPr marL="68580" marR="68580" marT="34290" marB="3429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745806"/>
                  </a:ext>
                </a:extLst>
              </a:tr>
              <a:tr h="432000">
                <a:tc vMerge="1">
                  <a:txBody>
                    <a:bodyPr/>
                    <a:lstStyle/>
                    <a:p>
                      <a:endParaRPr lang="en-DE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DE" sz="1200" b="1" i="1" dirty="0">
                          <a:ln>
                            <a:noFill/>
                          </a:ln>
                        </a:rPr>
                        <a:t>Energy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i="1" dirty="0">
                          <a:ln>
                            <a:noFill/>
                          </a:ln>
                        </a:rPr>
                        <a:t>Strong increase</a:t>
                      </a:r>
                      <a:endParaRPr lang="en-DE" sz="1200" i="1" dirty="0">
                        <a:ln>
                          <a:noFill/>
                        </a:ln>
                      </a:endParaRPr>
                    </a:p>
                  </a:txBody>
                  <a:tcPr marL="68580" marR="68580" marT="34290" marB="3429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i="1" dirty="0">
                          <a:ln>
                            <a:noFill/>
                          </a:ln>
                        </a:rPr>
                        <a:t>Uncertain</a:t>
                      </a:r>
                      <a:endParaRPr lang="en-DE" sz="1200" i="1" dirty="0">
                        <a:ln>
                          <a:noFill/>
                        </a:ln>
                      </a:endParaRPr>
                    </a:p>
                  </a:txBody>
                  <a:tcPr marL="68580" marR="68580" marT="34290" marB="3429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6149929"/>
                  </a:ext>
                </a:extLst>
              </a:tr>
              <a:tr h="432000">
                <a:tc rowSpan="2">
                  <a:txBody>
                    <a:bodyPr/>
                    <a:lstStyle/>
                    <a:p>
                      <a:pPr algn="ctr"/>
                      <a:r>
                        <a:rPr lang="en-DE" sz="1500" b="1" dirty="0">
                          <a:ln>
                            <a:noFill/>
                          </a:ln>
                        </a:rPr>
                        <a:t>Terestrial Animal Harvesting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2F2F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DE" sz="1400" dirty="0">
                        <a:ln>
                          <a:noFill/>
                        </a:ln>
                      </a:endParaRPr>
                    </a:p>
                  </a:txBody>
                  <a:tcPr marL="68580" marR="68580" marT="34290" marB="34290">
                    <a:solidFill>
                      <a:srgbClr val="F2F2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DE" sz="1200" b="1" i="1" dirty="0">
                          <a:ln>
                            <a:noFill/>
                          </a:ln>
                        </a:rPr>
                        <a:t>Recreation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i="1" dirty="0">
                          <a:ln>
                            <a:noFill/>
                          </a:ln>
                        </a:rPr>
                        <a:t>Uncertain</a:t>
                      </a:r>
                      <a:endParaRPr lang="en-DE" sz="1200" i="1" dirty="0">
                        <a:ln>
                          <a:noFill/>
                        </a:ln>
                      </a:endParaRPr>
                    </a:p>
                  </a:txBody>
                  <a:tcPr marL="68580" marR="68580" marT="34290" marB="3429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i="1" dirty="0">
                          <a:ln>
                            <a:noFill/>
                          </a:ln>
                        </a:rPr>
                        <a:t>Stable</a:t>
                      </a:r>
                      <a:endParaRPr lang="en-DE" sz="1200" i="1" dirty="0">
                        <a:ln>
                          <a:noFill/>
                        </a:ln>
                      </a:endParaRPr>
                    </a:p>
                  </a:txBody>
                  <a:tcPr marL="68580" marR="68580" marT="34290" marB="3429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4192267"/>
                  </a:ext>
                </a:extLst>
              </a:tr>
              <a:tr h="432000">
                <a:tc vMerge="1">
                  <a:txBody>
                    <a:bodyPr/>
                    <a:lstStyle/>
                    <a:p>
                      <a:endParaRPr lang="en-DE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DE" sz="1200" b="1" i="1" dirty="0">
                          <a:ln>
                            <a:noFill/>
                          </a:ln>
                        </a:rPr>
                        <a:t>Food / Feed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i="1" dirty="0">
                          <a:ln>
                            <a:noFill/>
                          </a:ln>
                        </a:rPr>
                        <a:t>Uncertain</a:t>
                      </a:r>
                      <a:endParaRPr lang="en-DE" sz="1200" i="1" dirty="0">
                        <a:ln>
                          <a:noFill/>
                        </a:ln>
                      </a:endParaRPr>
                    </a:p>
                  </a:txBody>
                  <a:tcPr marL="68580" marR="68580" marT="34290" marB="3429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i="1" dirty="0">
                          <a:ln>
                            <a:noFill/>
                          </a:ln>
                        </a:rPr>
                        <a:t>Strong decrease</a:t>
                      </a:r>
                      <a:endParaRPr lang="en-DE" sz="1200" i="1" dirty="0">
                        <a:ln>
                          <a:noFill/>
                        </a:ln>
                      </a:endParaRPr>
                    </a:p>
                  </a:txBody>
                  <a:tcPr marL="68580" marR="68580" marT="34290" marB="3429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3774595"/>
                  </a:ext>
                </a:extLst>
              </a:tr>
              <a:tr h="432000">
                <a:tc rowSpan="3">
                  <a:txBody>
                    <a:bodyPr/>
                    <a:lstStyle/>
                    <a:p>
                      <a:pPr algn="ctr"/>
                      <a:r>
                        <a:rPr lang="en-DE" sz="1500" b="1" dirty="0">
                          <a:ln>
                            <a:noFill/>
                          </a:ln>
                        </a:rPr>
                        <a:t>Non-Extractive Practices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9E9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endParaRPr lang="en-DE" sz="1400" dirty="0">
                        <a:ln>
                          <a:noFill/>
                        </a:ln>
                      </a:endParaRPr>
                    </a:p>
                  </a:txBody>
                  <a:tcPr marL="68580" marR="68580" marT="34290" marB="3429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DE" sz="1200" b="1" i="1" dirty="0">
                          <a:ln>
                            <a:noFill/>
                          </a:ln>
                        </a:rPr>
                        <a:t>Recreation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i="1" dirty="0">
                          <a:ln>
                            <a:noFill/>
                          </a:ln>
                        </a:rPr>
                        <a:t>Strong increase</a:t>
                      </a:r>
                      <a:endParaRPr lang="en-DE" sz="1200" i="1" dirty="0">
                        <a:ln>
                          <a:noFill/>
                        </a:ln>
                      </a:endParaRPr>
                    </a:p>
                  </a:txBody>
                  <a:tcPr marL="68580" marR="68580" marT="34290" marB="3429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i="1" dirty="0">
                          <a:ln>
                            <a:noFill/>
                          </a:ln>
                        </a:rPr>
                        <a:t>Uncertain</a:t>
                      </a:r>
                      <a:endParaRPr lang="en-DE" sz="1200" i="1" dirty="0">
                        <a:ln>
                          <a:noFill/>
                        </a:ln>
                      </a:endParaRPr>
                    </a:p>
                  </a:txBody>
                  <a:tcPr marL="68580" marR="68580" marT="34290" marB="3429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817946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endParaRPr lang="en-DE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DE" sz="1200" b="1" i="1" dirty="0">
                          <a:ln>
                            <a:noFill/>
                          </a:ln>
                        </a:rPr>
                        <a:t>Ceremony / Ritual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i="1" dirty="0">
                          <a:ln>
                            <a:noFill/>
                          </a:ln>
                        </a:rPr>
                        <a:t>Uncertain</a:t>
                      </a:r>
                      <a:endParaRPr lang="en-DE" sz="1200" i="1" dirty="0">
                        <a:ln>
                          <a:noFill/>
                        </a:ln>
                      </a:endParaRPr>
                    </a:p>
                  </a:txBody>
                  <a:tcPr marL="68580" marR="68580" marT="34290" marB="3429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i="1" dirty="0">
                          <a:ln>
                            <a:noFill/>
                          </a:ln>
                        </a:rPr>
                        <a:t>Uncertain</a:t>
                      </a:r>
                      <a:endParaRPr lang="en-DE" sz="1200" i="1" dirty="0">
                        <a:ln>
                          <a:noFill/>
                        </a:ln>
                      </a:endParaRPr>
                    </a:p>
                  </a:txBody>
                  <a:tcPr marL="68580" marR="68580" marT="34290" marB="3429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9011730"/>
                  </a:ext>
                </a:extLst>
              </a:tr>
              <a:tr h="434340">
                <a:tc vMerge="1">
                  <a:txBody>
                    <a:bodyPr/>
                    <a:lstStyle/>
                    <a:p>
                      <a:endParaRPr lang="en-DE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DE" sz="1200" b="1" i="1" dirty="0">
                          <a:ln>
                            <a:noFill/>
                          </a:ln>
                        </a:rPr>
                        <a:t>Medicine / Hygiene</a:t>
                      </a:r>
                    </a:p>
                  </a:txBody>
                  <a:tcPr marL="68580" marR="68580" marT="34290" marB="3429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i="1" dirty="0">
                          <a:ln>
                            <a:noFill/>
                          </a:ln>
                        </a:rPr>
                        <a:t>Uncertain</a:t>
                      </a:r>
                      <a:endParaRPr lang="en-DE" sz="1200" i="1" dirty="0">
                        <a:ln>
                          <a:noFill/>
                        </a:ln>
                      </a:endParaRPr>
                    </a:p>
                  </a:txBody>
                  <a:tcPr marL="68580" marR="68580" marT="34290" marB="3429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i="1" dirty="0">
                          <a:ln>
                            <a:noFill/>
                          </a:ln>
                        </a:rPr>
                        <a:t>Uncertain</a:t>
                      </a:r>
                      <a:endParaRPr lang="en-DE" sz="1200" i="1" dirty="0">
                        <a:ln>
                          <a:noFill/>
                        </a:ln>
                      </a:endParaRPr>
                    </a:p>
                  </a:txBody>
                  <a:tcPr marL="68580" marR="68580" marT="34290" marB="3429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9002196"/>
                  </a:ext>
                </a:extLst>
              </a:tr>
            </a:tbl>
          </a:graphicData>
        </a:graphic>
      </p:graphicFrame>
      <p:pic>
        <p:nvPicPr>
          <p:cNvPr id="8" name="Picture 7" descr="A picture containing text&#10;&#10;Description automatically generated">
            <a:extLst>
              <a:ext uri="{FF2B5EF4-FFF2-40B4-BE49-F238E27FC236}">
                <a16:creationId xmlns:a16="http://schemas.microsoft.com/office/drawing/2014/main" id="{23E399AE-5C9A-FCC5-6497-420D1EAA00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62916" y="1625395"/>
            <a:ext cx="686192" cy="546413"/>
          </a:xfrm>
          <a:prstGeom prst="rect">
            <a:avLst/>
          </a:prstGeom>
          <a:solidFill>
            <a:srgbClr val="F2F2F1"/>
          </a:solidFill>
        </p:spPr>
      </p:pic>
      <p:pic>
        <p:nvPicPr>
          <p:cNvPr id="10" name="Picture 9" descr="A picture containing text&#10;&#10;Description automatically generated">
            <a:extLst>
              <a:ext uri="{FF2B5EF4-FFF2-40B4-BE49-F238E27FC236}">
                <a16:creationId xmlns:a16="http://schemas.microsoft.com/office/drawing/2014/main" id="{F69B597B-B52F-FBC7-1E26-DACC026B0A1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62916" y="3388803"/>
            <a:ext cx="686192" cy="54641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AA0F527C-88B7-C6DE-5D1F-90D71C3CCBF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94231" y="4491748"/>
            <a:ext cx="686192" cy="584534"/>
          </a:xfrm>
          <a:prstGeom prst="rect">
            <a:avLst/>
          </a:prstGeom>
          <a:solidFill>
            <a:srgbClr val="E9E9E9"/>
          </a:solidFill>
        </p:spPr>
      </p:pic>
      <p:pic>
        <p:nvPicPr>
          <p:cNvPr id="14" name="Picture 13" descr="A picture containing text&#10;&#10;Description automatically generated">
            <a:extLst>
              <a:ext uri="{FF2B5EF4-FFF2-40B4-BE49-F238E27FC236}">
                <a16:creationId xmlns:a16="http://schemas.microsoft.com/office/drawing/2014/main" id="{1C2EC14C-5474-8858-52AB-9036595886E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94231" y="5323350"/>
            <a:ext cx="686192" cy="584534"/>
          </a:xfrm>
          <a:prstGeom prst="rect">
            <a:avLst/>
          </a:prstGeom>
        </p:spPr>
      </p:pic>
      <p:pic>
        <p:nvPicPr>
          <p:cNvPr id="16" name="Picture 15" descr="A picture containing text&#10;&#10;Description automatically generated">
            <a:extLst>
              <a:ext uri="{FF2B5EF4-FFF2-40B4-BE49-F238E27FC236}">
                <a16:creationId xmlns:a16="http://schemas.microsoft.com/office/drawing/2014/main" id="{EB7A4B9A-BC39-BD80-DC86-9AE0F591426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219283" y="6369716"/>
            <a:ext cx="661140" cy="587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93812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0</TotalTime>
  <Words>115</Words>
  <Application>Microsoft Office PowerPoint</Application>
  <PresentationFormat>On-screen Show (4:3)</PresentationFormat>
  <Paragraphs>56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 Mühle</dc:creator>
  <cp:lastModifiedBy>Robert Kenward</cp:lastModifiedBy>
  <cp:revision>15</cp:revision>
  <dcterms:created xsi:type="dcterms:W3CDTF">2023-04-24T06:44:43Z</dcterms:created>
  <dcterms:modified xsi:type="dcterms:W3CDTF">2023-04-25T09:19:28Z</dcterms:modified>
</cp:coreProperties>
</file>