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1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10" d="100"/>
          <a:sy n="110" d="100"/>
        </p:scale>
        <p:origin x="5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9180-E084-4049-BD7C-612D6BF96B0E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AD62-3974-4557-92DD-ABBDA56E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7AD62-3974-4557-92DD-ABBDA56E47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649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065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31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80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56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6714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28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609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428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16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45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3B31-5107-1D47-A323-0B9A48707758}" type="datetimeFigureOut">
              <a:rPr lang="en-DE" smtClean="0"/>
              <a:t>04/25/2023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26DC-F659-BE41-8465-60E47C62F88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76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02B4B2B-7B4A-3A5E-3567-2D48BF7B4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0670"/>
              </p:ext>
            </p:extLst>
          </p:nvPr>
        </p:nvGraphicFramePr>
        <p:xfrm>
          <a:off x="1746988" y="0"/>
          <a:ext cx="6096000" cy="732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3779678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298214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313888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019031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61998669"/>
                    </a:ext>
                  </a:extLst>
                </a:gridCol>
              </a:tblGrid>
              <a:tr h="29718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Practice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Use Category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20-year global trends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202582"/>
                  </a:ext>
                </a:extLst>
              </a:tr>
              <a:tr h="525780">
                <a:tc gridSpan="2"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Use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500" b="1" dirty="0">
                          <a:ln>
                            <a:noFill/>
                          </a:ln>
                        </a:rPr>
                        <a:t>Sustainab</a:t>
                      </a:r>
                      <a:r>
                        <a:rPr lang="en-GB" sz="1500" b="1" dirty="0" err="1">
                          <a:ln>
                            <a:noFill/>
                          </a:ln>
                        </a:rPr>
                        <a:t>i</a:t>
                      </a:r>
                      <a:r>
                        <a:rPr lang="en-DE" sz="1500" b="1" dirty="0">
                          <a:ln>
                            <a:noFill/>
                          </a:ln>
                        </a:rPr>
                        <a:t>l</a:t>
                      </a:r>
                      <a:r>
                        <a:rPr lang="en-GB" sz="1500" b="1" dirty="0" err="1">
                          <a:ln>
                            <a:noFill/>
                          </a:ln>
                        </a:rPr>
                        <a:t>ity</a:t>
                      </a:r>
                      <a:r>
                        <a:rPr lang="en-DE" sz="1500" b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GB" sz="1500" b="1" dirty="0">
                          <a:ln>
                            <a:noFill/>
                          </a:ln>
                        </a:rPr>
                        <a:t>of </a:t>
                      </a:r>
                      <a:r>
                        <a:rPr lang="en-DE" sz="1500" b="1" dirty="0">
                          <a:ln>
                            <a:noFill/>
                          </a:ln>
                        </a:rPr>
                        <a:t>Use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140621"/>
                  </a:ext>
                </a:extLst>
              </a:tr>
              <a:tr h="396000">
                <a:tc rowSpan="5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Fishing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9E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DE" sz="1400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Food /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DE" sz="1200" b="1" i="1" dirty="0">
                          <a:ln>
                            <a:noFill/>
                          </a:ln>
                        </a:rPr>
                        <a:t>Feed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(big, well-managed)</a:t>
                      </a:r>
                      <a:endParaRPr lang="en-DE" sz="1200" b="1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Strong decrease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8726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200" b="1" i="1" dirty="0">
                          <a:ln>
                            <a:noFill/>
                          </a:ln>
                        </a:rPr>
                        <a:t>Food /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DE" sz="1200" b="1" i="1" dirty="0">
                          <a:ln>
                            <a:noFill/>
                          </a:ln>
                        </a:rPr>
                        <a:t>Feed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(big, weakly</a:t>
                      </a:r>
                      <a:r>
                        <a:rPr lang="en-GB" sz="900" b="1" i="1" dirty="0">
                          <a:ln>
                            <a:noFill/>
                          </a:ln>
                        </a:rPr>
                        <a:t>-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managed)</a:t>
                      </a:r>
                      <a:endParaRPr lang="en-DE" sz="1200" b="1" i="1" dirty="0">
                        <a:ln>
                          <a:noFill/>
                        </a:ln>
                      </a:endParaRPr>
                    </a:p>
                  </a:txBody>
                  <a:tcPr marL="27000" marR="2700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Weak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802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200" b="1" i="1" dirty="0">
                          <a:ln>
                            <a:noFill/>
                          </a:ln>
                        </a:rPr>
                        <a:t>Food /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DE" sz="1200" b="1" i="1" dirty="0">
                          <a:ln>
                            <a:noFill/>
                          </a:ln>
                        </a:rPr>
                        <a:t>Feed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    (small-scale)</a:t>
                      </a:r>
                      <a:endParaRPr lang="en-DE" sz="1200" b="1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58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Medicine / Hygiene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7401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Recreation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10601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Gathering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2F2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DE" sz="1400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>
                    <a:solidFill>
                      <a:srgbClr val="F2F2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Food / Feed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Weak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Stable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535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Medicine / Hygiene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06262"/>
                  </a:ext>
                </a:extLst>
              </a:tr>
              <a:tr h="43434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Decorative / Aesthetic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Weak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Stable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52262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Logging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9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DE" sz="1400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Material</a:t>
                      </a:r>
                      <a:r>
                        <a:rPr lang="en-GB" sz="1200" b="1" i="1" dirty="0">
                          <a:ln>
                            <a:noFill/>
                          </a:ln>
                        </a:rPr>
                        <a:t>s /</a:t>
                      </a:r>
                      <a:r>
                        <a:rPr lang="en-DE" sz="1200" b="1" i="1" dirty="0">
                          <a:ln>
                            <a:noFill/>
                          </a:ln>
                        </a:rPr>
                        <a:t> Construction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74580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Energy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49929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Terestrial Animal Harvesting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2F2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DE" sz="1400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>
                    <a:solidFill>
                      <a:srgbClr val="F2F2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Recreation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Stable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922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Food / Feed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n>
                            <a:noFill/>
                          </a:ln>
                        </a:rPr>
                        <a:t>Strong decrease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74595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en-DE" sz="1500" b="1" dirty="0">
                          <a:ln>
                            <a:noFill/>
                          </a:ln>
                        </a:rPr>
                        <a:t>Non-Extractive Practices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DE" sz="1400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Recreation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Strong increase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7946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Ceremony / Ritual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11730"/>
                  </a:ext>
                </a:extLst>
              </a:tr>
              <a:tr h="434340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E" sz="1200" b="1" i="1" dirty="0">
                          <a:ln>
                            <a:noFill/>
                          </a:ln>
                        </a:rPr>
                        <a:t>Medicine / Hygiene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n>
                            <a:noFill/>
                          </a:ln>
                        </a:rPr>
                        <a:t>Uncertain</a:t>
                      </a:r>
                      <a:endParaRPr lang="en-DE" sz="1200" i="1" dirty="0">
                        <a:ln>
                          <a:noFill/>
                        </a:ln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02196"/>
                  </a:ext>
                </a:extLst>
              </a:tr>
            </a:tbl>
          </a:graphicData>
        </a:graphic>
      </p:graphicFrame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23E399AE-5C9A-FCC5-6497-420D1EAA0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916" y="1625395"/>
            <a:ext cx="686192" cy="546413"/>
          </a:xfrm>
          <a:prstGeom prst="rect">
            <a:avLst/>
          </a:prstGeom>
          <a:solidFill>
            <a:srgbClr val="F2F2F1"/>
          </a:solidFill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F69B597B-B52F-FBC7-1E26-DACC026B0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2916" y="3388803"/>
            <a:ext cx="686192" cy="546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0F527C-88B7-C6DE-5D1F-90D71C3CCB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4231" y="4491748"/>
            <a:ext cx="686192" cy="584534"/>
          </a:xfrm>
          <a:prstGeom prst="rect">
            <a:avLst/>
          </a:prstGeom>
          <a:solidFill>
            <a:srgbClr val="E9E9E9"/>
          </a:solidFill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1C2EC14C-5474-8858-52AB-9036595886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4231" y="5323350"/>
            <a:ext cx="686192" cy="584534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EB7A4B9A-BC39-BD80-DC86-9AE0F59142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9283" y="6369716"/>
            <a:ext cx="661140" cy="5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8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115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Mühle</dc:creator>
  <cp:lastModifiedBy>Robert Kenward</cp:lastModifiedBy>
  <cp:revision>15</cp:revision>
  <dcterms:created xsi:type="dcterms:W3CDTF">2023-04-24T06:44:43Z</dcterms:created>
  <dcterms:modified xsi:type="dcterms:W3CDTF">2023-04-25T09:19:28Z</dcterms:modified>
</cp:coreProperties>
</file>